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7" r:id="rId4"/>
    <p:sldId id="279" r:id="rId5"/>
    <p:sldId id="268" r:id="rId6"/>
    <p:sldId id="269" r:id="rId7"/>
    <p:sldId id="270" r:id="rId8"/>
    <p:sldId id="259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8" r:id="rId18"/>
    <p:sldId id="272" r:id="rId19"/>
    <p:sldId id="273" r:id="rId20"/>
    <p:sldId id="274" r:id="rId21"/>
    <p:sldId id="275" r:id="rId22"/>
    <p:sldId id="276" r:id="rId23"/>
    <p:sldId id="277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280" r:id="rId39"/>
    <p:sldId id="283" r:id="rId40"/>
    <p:sldId id="290" r:id="rId41"/>
    <p:sldId id="291" r:id="rId42"/>
    <p:sldId id="292" r:id="rId43"/>
    <p:sldId id="281" r:id="rId44"/>
    <p:sldId id="284" r:id="rId45"/>
    <p:sldId id="285" r:id="rId46"/>
    <p:sldId id="286" r:id="rId47"/>
    <p:sldId id="287" r:id="rId48"/>
    <p:sldId id="288" r:id="rId49"/>
    <p:sldId id="289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9D866-930F-41C2-AD99-3C109D2F298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EB49-73F6-405F-8EA1-121696C69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452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249C8-5FEE-4783-9F63-522D1991C88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55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2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18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74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52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25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47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72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446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15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6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117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8D6E-C5A1-42C2-98D5-1BF21E3D9950}" type="datetimeFigureOut">
              <a:rPr lang="en-AU" smtClean="0"/>
              <a:t>6/05/2025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0812-00D9-408C-A644-F5A379F6EA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21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5A3KCaaTT2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youtube.com/watch?v=k_RtS3sag1Y&amp;ab_channel=Gregg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53.png"/><Relationship Id="rId7" Type="http://schemas.openxmlformats.org/officeDocument/2006/relationships/image" Target="../media/image7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Unit 5 Summary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mtClean="0"/>
              <a:t>AP Macro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4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Macro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40" y="1474839"/>
            <a:ext cx="10618838" cy="13175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Remember that an economy can be in three situations: </a:t>
            </a:r>
            <a:r>
              <a:rPr lang="en-US" sz="2000" dirty="0" smtClean="0">
                <a:solidFill>
                  <a:srgbClr val="00B0F0"/>
                </a:solidFill>
              </a:rPr>
              <a:t>Positive output gap, Long run/potential output, Negative output gap</a:t>
            </a:r>
          </a:p>
          <a:p>
            <a:r>
              <a:rPr lang="en-US" sz="2000" dirty="0" smtClean="0"/>
              <a:t>We have another graph that we can use to help represent these states; the Phillips Curve.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930" y="3087943"/>
            <a:ext cx="1308708" cy="1159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203" y="5136475"/>
            <a:ext cx="1560566" cy="1160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948" y="3304871"/>
            <a:ext cx="1388865" cy="12788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07716" y="2800402"/>
            <a:ext cx="1809136" cy="173422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8429919" y="3049844"/>
            <a:ext cx="1809136" cy="173422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6830096" y="4822166"/>
            <a:ext cx="1910781" cy="17892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urved Left Arrow 9"/>
          <p:cNvSpPr/>
          <p:nvPr/>
        </p:nvSpPr>
        <p:spPr>
          <a:xfrm rot="9464008">
            <a:off x="5824669" y="4685500"/>
            <a:ext cx="407504" cy="960279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6929533">
            <a:off x="7671368" y="2713063"/>
            <a:ext cx="407504" cy="960279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1919130">
            <a:off x="9032287" y="5004059"/>
            <a:ext cx="407504" cy="960279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773" y="3019341"/>
            <a:ext cx="39853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These situations can all be shown on the following graphs.</a:t>
            </a:r>
          </a:p>
          <a:p>
            <a:pPr lvl="1"/>
            <a:r>
              <a:rPr lang="en-US" sz="2800" dirty="0"/>
              <a:t>Business Cycle</a:t>
            </a:r>
          </a:p>
          <a:p>
            <a:pPr lvl="1"/>
            <a:r>
              <a:rPr lang="en-US" sz="2800" dirty="0"/>
              <a:t>PPC</a:t>
            </a:r>
          </a:p>
          <a:p>
            <a:pPr lvl="1"/>
            <a:r>
              <a:rPr lang="en-US" sz="2800" dirty="0"/>
              <a:t>AD/AS</a:t>
            </a:r>
          </a:p>
          <a:p>
            <a:pPr lvl="1"/>
            <a:r>
              <a:rPr lang="en-US" sz="2800" dirty="0">
                <a:solidFill>
                  <a:srgbClr val="00B0F0"/>
                </a:solidFill>
              </a:rPr>
              <a:t>Phillips Curve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937" y="2674942"/>
            <a:ext cx="4925112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Output/Long Run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65" y="1493309"/>
            <a:ext cx="6221801" cy="50159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48327" y="2310063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4447674" y="2610852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728537" y="4796589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4976929" y="4490025"/>
            <a:ext cx="90237" cy="972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599" y="4649049"/>
            <a:ext cx="371527" cy="2667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90440" y="4280791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6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Output Gap/Inflationary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58021"/>
            <a:ext cx="6552179" cy="53999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97504" y="1993328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4282414" y="2294117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980372" y="4467822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5276649" y="4199021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092" y="4842138"/>
            <a:ext cx="388196" cy="28715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76649" y="4703385"/>
            <a:ext cx="90237" cy="972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66080" y="4495800"/>
            <a:ext cx="7620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Output Gap/Deflationary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466127"/>
            <a:ext cx="6710914" cy="53918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30667" y="2791690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5164730" y="2980185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731719" y="5418585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5296969" y="4749105"/>
            <a:ext cx="90237" cy="972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943" y="5151420"/>
            <a:ext cx="581106" cy="4572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132255" y="4958080"/>
            <a:ext cx="62687" cy="7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10693" y="4751564"/>
            <a:ext cx="553452" cy="60157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7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60" y="148815"/>
            <a:ext cx="10796337" cy="1060553"/>
          </a:xfrm>
        </p:spPr>
        <p:txBody>
          <a:bodyPr/>
          <a:lstStyle/>
          <a:p>
            <a:r>
              <a:rPr lang="en-AU" dirty="0" smtClean="0"/>
              <a:t>Macroeconomic Self Adjustment and the SRPC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82" y="1006280"/>
            <a:ext cx="10505511" cy="1710814"/>
          </a:xfrm>
        </p:spPr>
        <p:txBody>
          <a:bodyPr>
            <a:noAutofit/>
          </a:bodyPr>
          <a:lstStyle/>
          <a:p>
            <a:r>
              <a:rPr lang="en-AU" sz="2000" dirty="0" smtClean="0"/>
              <a:t>We now know how to draw the </a:t>
            </a:r>
            <a:r>
              <a:rPr lang="en-AU" sz="2000" dirty="0" smtClean="0">
                <a:solidFill>
                  <a:srgbClr val="00B0F0"/>
                </a:solidFill>
              </a:rPr>
              <a:t>AD/AS self adjustment process</a:t>
            </a:r>
            <a:r>
              <a:rPr lang="en-AU" sz="2000" dirty="0" smtClean="0"/>
              <a:t>. We can now </a:t>
            </a:r>
            <a:r>
              <a:rPr lang="en-AU" sz="2000" dirty="0" smtClean="0">
                <a:solidFill>
                  <a:srgbClr val="00B0F0"/>
                </a:solidFill>
              </a:rPr>
              <a:t>represent this on the Phillips Curve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We now know the movements that occur to the Phillips Curves</a:t>
            </a:r>
          </a:p>
          <a:p>
            <a:pPr lvl="1"/>
            <a:r>
              <a:rPr lang="en-AU" sz="1800" dirty="0" smtClean="0"/>
              <a:t>AD shifts move along the SRPC</a:t>
            </a:r>
          </a:p>
          <a:p>
            <a:pPr lvl="1"/>
            <a:r>
              <a:rPr lang="en-AU" sz="1800" dirty="0" smtClean="0"/>
              <a:t>SRAS shifts move the SRPC</a:t>
            </a:r>
          </a:p>
          <a:p>
            <a:r>
              <a:rPr lang="en-AU" sz="2000" dirty="0" smtClean="0"/>
              <a:t>Remember that at Y</a:t>
            </a:r>
            <a:r>
              <a:rPr lang="en-AU" sz="2000" baseline="-25000" dirty="0" smtClean="0"/>
              <a:t>F</a:t>
            </a:r>
            <a:r>
              <a:rPr lang="en-AU" sz="2000" dirty="0" smtClean="0"/>
              <a:t> you will see a return to Y</a:t>
            </a:r>
            <a:r>
              <a:rPr lang="en-AU" sz="2000" baseline="-25000" dirty="0" smtClean="0"/>
              <a:t>P</a:t>
            </a:r>
            <a:r>
              <a:rPr lang="en-AU" sz="2000" dirty="0" smtClean="0"/>
              <a:t> which will have the NRU. </a:t>
            </a:r>
          </a:p>
          <a:p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8" y="2920181"/>
            <a:ext cx="4401164" cy="3829584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0800000">
            <a:off x="2887578" y="3809998"/>
            <a:ext cx="566273" cy="299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215" y="2997857"/>
            <a:ext cx="4945696" cy="36742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67586" y="3266782"/>
            <a:ext cx="77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LRPC</a:t>
            </a:r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29842" y="2766783"/>
            <a:ext cx="560776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Inflationary Gap Self Adjustment with Phillips Curve</a:t>
            </a:r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70374" y="1700981"/>
            <a:ext cx="316598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 self adjustment process can be represented on the AD/AS graph AND Phillips Curve graph.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6" y="3048039"/>
            <a:ext cx="4382112" cy="36390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038" y="3060833"/>
            <a:ext cx="4396111" cy="34029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675119" y="4109987"/>
            <a:ext cx="2107933" cy="1703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46719" y="3303070"/>
            <a:ext cx="28877" cy="2606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flipH="1">
            <a:off x="7129913" y="4186989"/>
            <a:ext cx="462012" cy="269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8696425" y="5554008"/>
            <a:ext cx="77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SRPC</a:t>
            </a:r>
            <a:r>
              <a:rPr lang="en-AU" sz="1400" baseline="-25000" dirty="0" smtClean="0"/>
              <a:t>2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46719" y="4237159"/>
            <a:ext cx="31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A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2362" y="4788320"/>
            <a:ext cx="31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B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9620" y="5120963"/>
            <a:ext cx="31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C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6719" y="3219527"/>
            <a:ext cx="77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LRPC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39155" y="2593827"/>
            <a:ext cx="560776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Recessionary Gap Self Adjustment with Phillips Curve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2984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Unemployment vs Inflation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39" y="1690688"/>
            <a:ext cx="637867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What Paul Volcker taught us about taming inflation I Charts That Count </a:t>
            </a:r>
            <a:r>
              <a:rPr lang="en-GB" dirty="0" smtClean="0">
                <a:hlinkClick r:id="rId2"/>
              </a:rPr>
              <a:t>– YouTube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When policymakers </a:t>
            </a:r>
            <a:r>
              <a:rPr lang="en-GB" dirty="0" smtClean="0">
                <a:solidFill>
                  <a:srgbClr val="00B050"/>
                </a:solidFill>
              </a:rPr>
              <a:t>want to control inflation</a:t>
            </a:r>
            <a:r>
              <a:rPr lang="en-GB" dirty="0" smtClean="0"/>
              <a:t>, it often comes at the cost of </a:t>
            </a:r>
            <a:r>
              <a:rPr lang="en-GB" dirty="0" smtClean="0">
                <a:solidFill>
                  <a:srgbClr val="00B050"/>
                </a:solidFill>
              </a:rPr>
              <a:t>lower output and unemployment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However, high and unstable inflation is also a big problem.</a:t>
            </a:r>
          </a:p>
          <a:p>
            <a:pPr lvl="1"/>
            <a:r>
              <a:rPr lang="en-GB" dirty="0" smtClean="0"/>
              <a:t>Policymakers sometimes have to make the hard decision of slowing the economy. </a:t>
            </a:r>
          </a:p>
          <a:p>
            <a:pPr lvl="1"/>
            <a:r>
              <a:rPr lang="en-GB" dirty="0" smtClean="0"/>
              <a:t>Therefore, we will see a movement along the SRPC toward lower inflation and higher unemployment.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877" y="1424362"/>
            <a:ext cx="4458322" cy="3439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3973" y="4739149"/>
            <a:ext cx="4385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At first the decision to fight inflation caused a contraction in the economy (A-&gt;B). However, once people began to anticipate the lower inflation level, the economy returned back to an equilibrium with a lower level of inflation.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806813" y="737419"/>
            <a:ext cx="401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Historical Context: Paul Volcker fights high inflation in the 1980s.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39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Money Supply Growth and Inflation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7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406279" cy="712904"/>
          </a:xfrm>
        </p:spPr>
        <p:txBody>
          <a:bodyPr/>
          <a:lstStyle/>
          <a:p>
            <a:r>
              <a:rPr lang="en-US" dirty="0" smtClean="0"/>
              <a:t>Money Supply and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51" y="1340394"/>
            <a:ext cx="6406279" cy="3599316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solidFill>
                  <a:srgbClr val="00B0F0"/>
                </a:solidFill>
              </a:rPr>
              <a:t>Inflation</a:t>
            </a:r>
            <a:r>
              <a:rPr lang="en-AU" dirty="0"/>
              <a:t> occurs when the </a:t>
            </a:r>
            <a:r>
              <a:rPr lang="en-AU" dirty="0">
                <a:solidFill>
                  <a:srgbClr val="00B0F0"/>
                </a:solidFill>
              </a:rPr>
              <a:t>money supply increases too quickly </a:t>
            </a:r>
            <a:r>
              <a:rPr lang="en-AU" dirty="0"/>
              <a:t>for a sustained period. </a:t>
            </a:r>
          </a:p>
          <a:p>
            <a:r>
              <a:rPr lang="en-US" dirty="0" smtClean="0"/>
              <a:t>This effect is particularly apparent in poorly managed countries such as Zimbabwe and Venezuela where government money printing (creating new money) has lead to hyperinflation.</a:t>
            </a:r>
          </a:p>
          <a:p>
            <a:pPr lvl="1"/>
            <a:r>
              <a:rPr lang="en-US" dirty="0" smtClean="0"/>
              <a:t>Inflation was so bad in Zimbabwe that the US dollar was temporarily adopted as the nation’s currency because its currency became worthless.</a:t>
            </a:r>
          </a:p>
          <a:p>
            <a:pPr lvl="1"/>
            <a:r>
              <a:rPr lang="en-US" dirty="0" smtClean="0"/>
              <a:t>Note: Printing money isn’t a problem, if there are more goods and services in the economy, but </a:t>
            </a:r>
            <a:r>
              <a:rPr lang="en-US" dirty="0" smtClean="0">
                <a:solidFill>
                  <a:srgbClr val="00B0F0"/>
                </a:solidFill>
              </a:rPr>
              <a:t>if more and more money chases the same number of goods, then inflation is inevitable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479" y="988587"/>
            <a:ext cx="4714777" cy="3323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2464" y="3005052"/>
            <a:ext cx="2116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(Inflation is always caused by money supply.)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792" y="4644702"/>
            <a:ext cx="3486792" cy="1769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32" y="4973894"/>
            <a:ext cx="2305530" cy="1255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32" y="6229453"/>
            <a:ext cx="261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Too much money printing</a:t>
            </a:r>
            <a:endParaRPr lang="en-AU" dirty="0"/>
          </a:p>
        </p:txBody>
      </p:sp>
      <p:sp>
        <p:nvSpPr>
          <p:cNvPr id="12" name="Right Arrow 11"/>
          <p:cNvSpPr/>
          <p:nvPr/>
        </p:nvSpPr>
        <p:spPr>
          <a:xfrm>
            <a:off x="2791326" y="5202074"/>
            <a:ext cx="1078030" cy="87146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4504623" y="6414119"/>
            <a:ext cx="262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Inflation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042786" y="4483510"/>
            <a:ext cx="39164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Milton Friedman (above) is arguably the most influential economist of the Chicago School of Economics and is synonymous with Monetarism which focused on topics of money supply. </a:t>
            </a:r>
          </a:p>
          <a:p>
            <a:r>
              <a:rPr lang="en-AU" sz="1600" dirty="0" smtClean="0"/>
              <a:t>Among his contributions to economics is the Quantity Theory of Money.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3722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Quantity Theory of Money - Overview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794" y="1090470"/>
            <a:ext cx="7416179" cy="3471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923" y="1090470"/>
            <a:ext cx="24836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quantity theory of money is an equation that equates the movement of all money in the economy and Nominal GDP. </a:t>
            </a:r>
          </a:p>
          <a:p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01646" y="3869355"/>
            <a:ext cx="2684646" cy="1915428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The amount of money in the economy</a:t>
            </a:r>
          </a:p>
          <a:p>
            <a:r>
              <a:rPr lang="en-AU" dirty="0" smtClean="0"/>
              <a:t>Depending on the type of money we are looking at this could mean M1 or M2 for example</a:t>
            </a:r>
            <a:endParaRPr lang="en-AU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243509" y="4321084"/>
            <a:ext cx="2100972" cy="1487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How often $1 dollar changes hands in a year.</a:t>
            </a:r>
          </a:p>
          <a:p>
            <a:r>
              <a:rPr lang="en-AU" sz="2400" dirty="0" smtClean="0"/>
              <a:t>Shows the number amount of economic activity.</a:t>
            </a:r>
            <a:endParaRPr lang="en-AU" sz="2400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7318292" y="4393603"/>
            <a:ext cx="1584673" cy="1121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 smtClean="0"/>
              <a:t>Price of all goods and services.</a:t>
            </a:r>
            <a:endParaRPr lang="en-AU" sz="24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9501885" y="3869355"/>
            <a:ext cx="1584673" cy="1121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 smtClean="0"/>
              <a:t>Y, Real Output</a:t>
            </a:r>
            <a:endParaRPr lang="en-A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6923" y="5515276"/>
            <a:ext cx="45431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Quantity theory of money: MV = PY</a:t>
            </a:r>
          </a:p>
        </p:txBody>
      </p:sp>
      <p:sp>
        <p:nvSpPr>
          <p:cNvPr id="5" name="Oval 4"/>
          <p:cNvSpPr/>
          <p:nvPr/>
        </p:nvSpPr>
        <p:spPr>
          <a:xfrm>
            <a:off x="7045693" y="1501541"/>
            <a:ext cx="1568918" cy="1001027"/>
          </a:xfrm>
          <a:prstGeom prst="ellipse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9501885" y="843240"/>
            <a:ext cx="176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00B050"/>
                </a:solidFill>
              </a:rPr>
              <a:t>Nominal GDP</a:t>
            </a:r>
            <a:endParaRPr lang="en-AU" sz="2000" b="1" dirty="0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0394251">
            <a:off x="8287628" y="1162707"/>
            <a:ext cx="1168400" cy="41107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9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38983"/>
            <a:ext cx="10891787" cy="716423"/>
          </a:xfrm>
        </p:spPr>
        <p:txBody>
          <a:bodyPr/>
          <a:lstStyle/>
          <a:p>
            <a:r>
              <a:rPr lang="en-AU" dirty="0"/>
              <a:t>FP and MP Used Together – </a:t>
            </a:r>
            <a:r>
              <a:rPr lang="en-AU" dirty="0" smtClean="0"/>
              <a:t>Opposing </a:t>
            </a:r>
            <a:r>
              <a:rPr lang="en-AU" dirty="0"/>
              <a:t>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14" y="1696359"/>
            <a:ext cx="11641175" cy="4944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090" y="855406"/>
            <a:ext cx="1006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government implements fiscal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Federal Reserve implements monetary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Sometimes they may act contrary to each other. 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968193" y="761899"/>
            <a:ext cx="476179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FP and MP can work in opposite directions, especially if the government and the Federal Reserve aren’t in agreement.</a:t>
            </a:r>
          </a:p>
        </p:txBody>
      </p:sp>
    </p:spTree>
    <p:extLst>
      <p:ext uri="{BB962C8B-B14F-4D97-AF65-F5344CB8AC3E}">
        <p14:creationId xmlns:p14="http://schemas.microsoft.com/office/powerpoint/2010/main" val="12990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Velocity of Money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32" y="1542455"/>
            <a:ext cx="5420360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How </a:t>
            </a:r>
            <a:r>
              <a:rPr lang="en-AU" dirty="0" smtClean="0">
                <a:solidFill>
                  <a:srgbClr val="00B050"/>
                </a:solidFill>
              </a:rPr>
              <a:t>many times a dollar is used in a transaction in a given year</a:t>
            </a:r>
          </a:p>
          <a:p>
            <a:pPr lvl="1"/>
            <a:r>
              <a:rPr lang="en-AU" dirty="0" smtClean="0"/>
              <a:t>Remember from our study of the </a:t>
            </a:r>
            <a:r>
              <a:rPr lang="en-AU" dirty="0" smtClean="0">
                <a:solidFill>
                  <a:srgbClr val="00B0F0"/>
                </a:solidFill>
              </a:rPr>
              <a:t>spending multiplier</a:t>
            </a:r>
            <a:r>
              <a:rPr lang="en-AU" dirty="0" smtClean="0"/>
              <a:t>, that </a:t>
            </a:r>
            <a:r>
              <a:rPr lang="en-AU" dirty="0" smtClean="0">
                <a:solidFill>
                  <a:srgbClr val="00B0F0"/>
                </a:solidFill>
              </a:rPr>
              <a:t>spending will lead to more spending</a:t>
            </a:r>
            <a:r>
              <a:rPr lang="en-AU" dirty="0" smtClean="0"/>
              <a:t>. Therefore, a dollar will change hands multiple times in a given year.</a:t>
            </a:r>
          </a:p>
          <a:p>
            <a:pPr lvl="1"/>
            <a:r>
              <a:rPr lang="en-AU" dirty="0" smtClean="0"/>
              <a:t>This is an indicator of the amount of economic activity that occurs in the economy.</a:t>
            </a:r>
          </a:p>
          <a:p>
            <a:pPr lvl="1"/>
            <a:r>
              <a:rPr lang="en-AU" dirty="0" smtClean="0"/>
              <a:t>This </a:t>
            </a:r>
            <a:r>
              <a:rPr lang="en-AU" dirty="0" smtClean="0">
                <a:solidFill>
                  <a:srgbClr val="00B0F0"/>
                </a:solidFill>
              </a:rPr>
              <a:t>velocity is relatively stable </a:t>
            </a:r>
            <a:r>
              <a:rPr lang="en-AU" dirty="0" smtClean="0"/>
              <a:t>but we can see that it can vary markedly over long periods of time or during large events such as </a:t>
            </a:r>
            <a:r>
              <a:rPr lang="en-AU" dirty="0" err="1" smtClean="0"/>
              <a:t>Covid</a:t>
            </a:r>
            <a:r>
              <a:rPr lang="en-AU" dirty="0" smtClean="0"/>
              <a:t> 19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1026" name="Picture 2" descr="What Money Velocity Means for U.S. Economic Recovery | Penn Mutual Asset 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915687" cy="37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5371" cy="66278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Quantity Theory of Money – Values for M, V, P and 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18" y="1164657"/>
            <a:ext cx="2810913" cy="2858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Stability of the values:</a:t>
            </a:r>
          </a:p>
          <a:p>
            <a:r>
              <a:rPr lang="en-AU" sz="1800" dirty="0" smtClean="0">
                <a:solidFill>
                  <a:srgbClr val="00B050"/>
                </a:solidFill>
              </a:rPr>
              <a:t>Stable</a:t>
            </a:r>
            <a:r>
              <a:rPr lang="en-AU" sz="1800" dirty="0" smtClean="0"/>
              <a:t>:</a:t>
            </a:r>
          </a:p>
          <a:p>
            <a:pPr lvl="1"/>
            <a:r>
              <a:rPr lang="en-AU" sz="1100" dirty="0" smtClean="0">
                <a:solidFill>
                  <a:srgbClr val="00B050"/>
                </a:solidFill>
              </a:rPr>
              <a:t>Real Output </a:t>
            </a:r>
            <a:r>
              <a:rPr lang="en-AU" sz="1100" dirty="0" smtClean="0"/>
              <a:t>is considered somewhat stable</a:t>
            </a:r>
          </a:p>
          <a:p>
            <a:pPr lvl="1"/>
            <a:r>
              <a:rPr lang="en-AU" sz="1100" dirty="0" smtClean="0">
                <a:solidFill>
                  <a:srgbClr val="00B050"/>
                </a:solidFill>
              </a:rPr>
              <a:t>Velocity </a:t>
            </a:r>
            <a:r>
              <a:rPr lang="en-AU" sz="1100" dirty="0" smtClean="0"/>
              <a:t>is somewhat stable</a:t>
            </a:r>
          </a:p>
          <a:p>
            <a:r>
              <a:rPr lang="en-AU" sz="1800" dirty="0" smtClean="0">
                <a:solidFill>
                  <a:srgbClr val="0070C0"/>
                </a:solidFill>
              </a:rPr>
              <a:t>Variable:</a:t>
            </a:r>
          </a:p>
          <a:p>
            <a:pPr lvl="1"/>
            <a:r>
              <a:rPr lang="en-AU" sz="1100" dirty="0">
                <a:solidFill>
                  <a:srgbClr val="0070C0"/>
                </a:solidFill>
              </a:rPr>
              <a:t>M</a:t>
            </a:r>
            <a:r>
              <a:rPr lang="en-AU" sz="1100" dirty="0" smtClean="0">
                <a:solidFill>
                  <a:srgbClr val="0070C0"/>
                </a:solidFill>
              </a:rPr>
              <a:t>oney </a:t>
            </a:r>
            <a:r>
              <a:rPr lang="en-AU" sz="1100" dirty="0">
                <a:solidFill>
                  <a:srgbClr val="0070C0"/>
                </a:solidFill>
              </a:rPr>
              <a:t>supply </a:t>
            </a:r>
            <a:r>
              <a:rPr lang="en-AU" sz="1100" dirty="0"/>
              <a:t>and</a:t>
            </a:r>
            <a:r>
              <a:rPr lang="en-AU" sz="1100" dirty="0">
                <a:solidFill>
                  <a:srgbClr val="0070C0"/>
                </a:solidFill>
              </a:rPr>
              <a:t> price level </a:t>
            </a:r>
            <a:r>
              <a:rPr lang="en-AU" sz="1100" dirty="0"/>
              <a:t>are more variable.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668" y="1164657"/>
            <a:ext cx="5893326" cy="2758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653" y="4159573"/>
            <a:ext cx="4385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Consequences of the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quantity theory of money assumes that Price Level and Velocity of money are relatively stable and that </a:t>
            </a:r>
            <a:r>
              <a:rPr lang="en-US" dirty="0" smtClean="0">
                <a:solidFill>
                  <a:srgbClr val="00B0F0"/>
                </a:solidFill>
              </a:rPr>
              <a:t>↑ money supply M </a:t>
            </a:r>
            <a:r>
              <a:rPr lang="en-US" dirty="0" smtClean="0"/>
              <a:t>will </a:t>
            </a:r>
            <a:r>
              <a:rPr lang="en-US" dirty="0" smtClean="0">
                <a:solidFill>
                  <a:srgbClr val="00B0F0"/>
                </a:solidFill>
              </a:rPr>
              <a:t>inevitably lead to ↑ Price Level P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Stated another way, this is why, when we put </a:t>
            </a:r>
            <a:r>
              <a:rPr lang="en-US" dirty="0" smtClean="0">
                <a:solidFill>
                  <a:srgbClr val="00B050"/>
                </a:solidFill>
              </a:rPr>
              <a:t>too much money in circulation</a:t>
            </a:r>
            <a:r>
              <a:rPr lang="en-US" dirty="0" smtClean="0"/>
              <a:t>, there will be </a:t>
            </a:r>
            <a:r>
              <a:rPr lang="en-US" dirty="0" smtClean="0">
                <a:solidFill>
                  <a:srgbClr val="00B050"/>
                </a:solidFill>
              </a:rPr>
              <a:t>inflation</a:t>
            </a:r>
            <a:r>
              <a:rPr lang="en-US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5748" y="3697908"/>
            <a:ext cx="141491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</a:rPr>
              <a:t>Stable</a:t>
            </a:r>
            <a:endParaRPr lang="en-AU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418" y="3328737"/>
            <a:ext cx="141491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</a:rPr>
              <a:t>Stable</a:t>
            </a:r>
            <a:endParaRPr lang="en-AU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842" y="3448832"/>
            <a:ext cx="1414913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2060"/>
                </a:solidFill>
              </a:rPr>
              <a:t>Variable</a:t>
            </a:r>
            <a:endParaRPr lang="en-A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0336" y="3679664"/>
            <a:ext cx="1414913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2060"/>
                </a:solidFill>
              </a:rPr>
              <a:t>Variable</a:t>
            </a:r>
            <a:endParaRPr lang="en-A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0446" y="4658627"/>
            <a:ext cx="454312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Quantity theory of money: MV = PY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We assume V and Y are stable, therefore </a:t>
            </a:r>
            <a:r>
              <a:rPr lang="en-US" dirty="0">
                <a:solidFill>
                  <a:srgbClr val="FF0000"/>
                </a:solidFill>
              </a:rPr>
              <a:t>↑ </a:t>
            </a:r>
            <a:r>
              <a:rPr lang="en-AU" dirty="0" smtClean="0">
                <a:solidFill>
                  <a:srgbClr val="FF0000"/>
                </a:solidFill>
              </a:rPr>
              <a:t>Money Supply→ </a:t>
            </a:r>
            <a:r>
              <a:rPr lang="en-US" dirty="0">
                <a:solidFill>
                  <a:srgbClr val="FF0000"/>
                </a:solidFill>
              </a:rPr>
              <a:t>↑ </a:t>
            </a:r>
            <a:r>
              <a:rPr lang="en-AU" dirty="0" smtClean="0">
                <a:solidFill>
                  <a:srgbClr val="FF0000"/>
                </a:solidFill>
              </a:rPr>
              <a:t>Price Level.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337"/>
          </a:xfrm>
        </p:spPr>
        <p:txBody>
          <a:bodyPr/>
          <a:lstStyle/>
          <a:p>
            <a:r>
              <a:rPr lang="en-AU" dirty="0" smtClean="0"/>
              <a:t>Money Supply and Inflation – Money Market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477" y="1825625"/>
            <a:ext cx="3058947" cy="435133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Once the money supply is increased through expansionary FP, the interest rate falls. </a:t>
            </a:r>
          </a:p>
          <a:p>
            <a:r>
              <a:rPr lang="en-AU" dirty="0" smtClean="0"/>
              <a:t>However, once the price level increases, MD will increase also, which will return interest rates back to the previous level.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424" y="1452107"/>
            <a:ext cx="8543118" cy="3971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5463" y="5620043"/>
            <a:ext cx="667364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Short Run:</a:t>
            </a:r>
            <a:r>
              <a:rPr lang="en-AU" dirty="0">
                <a:solidFill>
                  <a:srgbClr val="FF0000"/>
                </a:solidFill>
              </a:rPr>
              <a:t> Expansionary MP </a:t>
            </a:r>
            <a:r>
              <a:rPr lang="en-AU" dirty="0" smtClean="0">
                <a:solidFill>
                  <a:srgbClr val="FF0000"/>
                </a:solidFill>
              </a:rPr>
              <a:t>→↓IR↑AD – MP changes output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Long Run: ↑AD→↑PL→↑MD→↑IR – MP doesn’t change output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2" y="168480"/>
            <a:ext cx="10515600" cy="745920"/>
          </a:xfrm>
        </p:spPr>
        <p:txBody>
          <a:bodyPr/>
          <a:lstStyle/>
          <a:p>
            <a:r>
              <a:rPr lang="en-AU" dirty="0" smtClean="0"/>
              <a:t>Comparing Short Run vs Long Run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378" y="1313144"/>
            <a:ext cx="2326106" cy="2416338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The idea that MP has no effect in the long run </a:t>
            </a:r>
            <a:r>
              <a:rPr lang="en-AU" dirty="0" smtClean="0">
                <a:solidFill>
                  <a:srgbClr val="00B0F0"/>
                </a:solidFill>
              </a:rPr>
              <a:t>seems to contradict our previous study</a:t>
            </a:r>
            <a:r>
              <a:rPr lang="en-AU" dirty="0" smtClean="0"/>
              <a:t>, however we should remember that the </a:t>
            </a:r>
            <a:r>
              <a:rPr lang="en-AU" dirty="0" smtClean="0">
                <a:solidFill>
                  <a:srgbClr val="00B0F0"/>
                </a:solidFill>
              </a:rPr>
              <a:t>economy behaves differently in the long run and short run</a:t>
            </a:r>
            <a:r>
              <a:rPr lang="en-AU" dirty="0" smtClean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50" y="4128226"/>
            <a:ext cx="4344006" cy="2514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50" y="1508485"/>
            <a:ext cx="4353533" cy="2619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40" y="2276711"/>
            <a:ext cx="4344006" cy="2981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360" y="1045682"/>
            <a:ext cx="408432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Short Run</a:t>
            </a:r>
            <a:endParaRPr lang="en-A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93050" y="791199"/>
            <a:ext cx="408432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Long Run</a:t>
            </a:r>
            <a:endParaRPr lang="en-A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81244" y="5437919"/>
            <a:ext cx="39522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Short run: MP increases GDP.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Long Run: MP has no effect on GDP.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1861" y="2415941"/>
            <a:ext cx="94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Money Market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1105732" y="1537028"/>
            <a:ext cx="94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Money Market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31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407"/>
            <a:ext cx="4534125" cy="1024405"/>
          </a:xfrm>
        </p:spPr>
        <p:txBody>
          <a:bodyPr/>
          <a:lstStyle/>
          <a:p>
            <a:r>
              <a:rPr lang="en-AU" dirty="0" smtClean="0"/>
              <a:t>Economic Growth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64" y="1347760"/>
            <a:ext cx="5306961" cy="4351338"/>
          </a:xfrm>
        </p:spPr>
        <p:txBody>
          <a:bodyPr>
            <a:normAutofit/>
          </a:bodyPr>
          <a:lstStyle/>
          <a:p>
            <a:r>
              <a:rPr lang="en-AU" dirty="0" smtClean="0"/>
              <a:t>Economic Growth is all about increases in </a:t>
            </a:r>
            <a:r>
              <a:rPr lang="en-AU" dirty="0" smtClean="0">
                <a:solidFill>
                  <a:srgbClr val="00B0F0"/>
                </a:solidFill>
              </a:rPr>
              <a:t>real GDP per capita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This is the result of an increase in the quantity and quality of resources and/or technology.</a:t>
            </a:r>
          </a:p>
          <a:p>
            <a:r>
              <a:rPr lang="en-US" dirty="0" smtClean="0"/>
              <a:t>Simplified further, </a:t>
            </a:r>
            <a:r>
              <a:rPr lang="en-US" dirty="0" smtClean="0">
                <a:solidFill>
                  <a:srgbClr val="00B0F0"/>
                </a:solidFill>
              </a:rPr>
              <a:t>economic growth</a:t>
            </a:r>
            <a:r>
              <a:rPr lang="en-US" dirty="0" smtClean="0"/>
              <a:t> is all about one word: </a:t>
            </a:r>
            <a:r>
              <a:rPr lang="en-US" dirty="0" smtClean="0">
                <a:solidFill>
                  <a:srgbClr val="00B0F0"/>
                </a:solidFill>
              </a:rPr>
              <a:t>Productivity</a:t>
            </a:r>
            <a:r>
              <a:rPr lang="en-US" dirty="0" smtClean="0"/>
              <a:t>, more </a:t>
            </a:r>
            <a:r>
              <a:rPr lang="en-US" dirty="0"/>
              <a:t>specifically, increases in productivity.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820" y="372484"/>
            <a:ext cx="2772360" cy="2704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815" y="3600758"/>
            <a:ext cx="2041160" cy="1122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232" y="3954218"/>
            <a:ext cx="1933420" cy="108170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435852">
            <a:off x="6600202" y="3993895"/>
            <a:ext cx="903284" cy="5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040" y="3763822"/>
            <a:ext cx="2796340" cy="2302869"/>
          </a:xfrm>
          <a:prstGeom prst="rect">
            <a:avLst/>
          </a:prstGeom>
        </p:spPr>
      </p:pic>
      <p:pic>
        <p:nvPicPr>
          <p:cNvPr id="1026" name="Picture 2" descr="Long-Run Economic Growth: Longer vs Shorter Periods of Time | Ifioq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4" y="549157"/>
            <a:ext cx="3519161" cy="26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278" y="4897324"/>
            <a:ext cx="1571844" cy="1428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416" y="5140865"/>
            <a:ext cx="1693430" cy="111646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435852">
            <a:off x="6764588" y="5356652"/>
            <a:ext cx="903284" cy="5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263" y="5195384"/>
            <a:ext cx="415811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Economic growth = increase in real GDP per capita.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is all about productivity.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4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04" y="365125"/>
            <a:ext cx="11023696" cy="1131159"/>
          </a:xfrm>
        </p:spPr>
        <p:txBody>
          <a:bodyPr/>
          <a:lstStyle/>
          <a:p>
            <a:r>
              <a:rPr lang="en-US" dirty="0" smtClean="0"/>
              <a:t>Economic Growth, Productivity, Technology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04" y="1468769"/>
            <a:ext cx="10515600" cy="1087904"/>
          </a:xfrm>
        </p:spPr>
        <p:txBody>
          <a:bodyPr/>
          <a:lstStyle/>
          <a:p>
            <a:r>
              <a:rPr lang="en-US" dirty="0" smtClean="0"/>
              <a:t>Therefore we can define the relationship between economic growth, productivity and other factors as follows:</a:t>
            </a:r>
          </a:p>
        </p:txBody>
      </p:sp>
      <p:sp>
        <p:nvSpPr>
          <p:cNvPr id="4" name="Rectangle 3"/>
          <p:cNvSpPr/>
          <p:nvPr/>
        </p:nvSpPr>
        <p:spPr>
          <a:xfrm>
            <a:off x="7184711" y="4061592"/>
            <a:ext cx="45226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Capital stock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Human capital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 of resources/organization (</a:t>
            </a:r>
            <a:r>
              <a:rPr lang="en-US" sz="2400" dirty="0" err="1" smtClean="0"/>
              <a:t>ie</a:t>
            </a:r>
            <a:r>
              <a:rPr lang="en-US" sz="2400" dirty="0" smtClean="0"/>
              <a:t>. Is everyone working at 100%)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74216" y="3493855"/>
            <a:ext cx="2438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Productivity increases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03730" y="2582677"/>
            <a:ext cx="2855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Economic Growth </a:t>
            </a:r>
          </a:p>
        </p:txBody>
      </p:sp>
      <p:sp>
        <p:nvSpPr>
          <p:cNvPr id="7" name="Right Arrow 6"/>
          <p:cNvSpPr/>
          <p:nvPr/>
        </p:nvSpPr>
        <p:spPr>
          <a:xfrm rot="1697995">
            <a:off x="1721224" y="3151619"/>
            <a:ext cx="2097741" cy="121170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97995">
            <a:off x="4998322" y="4486436"/>
            <a:ext cx="2097741" cy="121170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0165" y="3379694"/>
            <a:ext cx="156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Determined by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99272" y="4788166"/>
            <a:ext cx="156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Determined by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55194" y="2258425"/>
            <a:ext cx="3006950" cy="1754326"/>
          </a:xfrm>
          <a:prstGeom prst="rect">
            <a:avLst/>
          </a:prstGeom>
          <a:solidFill>
            <a:srgbClr val="D58FCE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Human Capital: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skills and abilities of the workers.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can be increased with education, training and experience.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763" y="2485854"/>
            <a:ext cx="2089220" cy="12400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455" y="5385144"/>
            <a:ext cx="415811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Economic growth = increase in real GDP per capita = increase in productivity</a:t>
            </a:r>
          </a:p>
        </p:txBody>
      </p:sp>
    </p:spTree>
    <p:extLst>
      <p:ext uri="{BB962C8B-B14F-4D97-AF65-F5344CB8AC3E}">
        <p14:creationId xmlns:p14="http://schemas.microsoft.com/office/powerpoint/2010/main" val="34213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4953000" cy="1255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Aggregate Production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47" y="1690688"/>
            <a:ext cx="4029806" cy="53313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aggregate production function shows that </a:t>
            </a:r>
            <a:r>
              <a:rPr lang="en-US" dirty="0" smtClean="0">
                <a:solidFill>
                  <a:srgbClr val="00B0F0"/>
                </a:solidFill>
              </a:rPr>
              <a:t>productivity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B0F0"/>
                </a:solidFill>
              </a:rPr>
              <a:t>output per capita </a:t>
            </a:r>
            <a:r>
              <a:rPr lang="en-US" dirty="0" smtClean="0"/>
              <a:t>is positively related to the quantities of physical capital per worker and human capital per worker It represents production of the whole economy</a:t>
            </a:r>
          </a:p>
          <a:p>
            <a:r>
              <a:rPr lang="en-US" dirty="0" smtClean="0"/>
              <a:t>We are </a:t>
            </a:r>
            <a:r>
              <a:rPr lang="en-US" dirty="0" smtClean="0">
                <a:solidFill>
                  <a:srgbClr val="00B0F0"/>
                </a:solidFill>
              </a:rPr>
              <a:t>not talking about quantity of capital </a:t>
            </a:r>
            <a:r>
              <a:rPr lang="en-US" dirty="0" smtClean="0"/>
              <a:t>because capital are not equal. Rather we are talking about the </a:t>
            </a:r>
            <a:r>
              <a:rPr lang="en-US" dirty="0" smtClean="0">
                <a:solidFill>
                  <a:srgbClr val="00B0F0"/>
                </a:solidFill>
              </a:rPr>
              <a:t>value of capital</a:t>
            </a:r>
            <a:r>
              <a:rPr lang="en-US" dirty="0" smtClean="0"/>
              <a:t>. </a:t>
            </a:r>
            <a:r>
              <a:rPr lang="en-US" dirty="0" err="1" smtClean="0"/>
              <a:t>Eg</a:t>
            </a:r>
            <a:r>
              <a:rPr lang="en-US" dirty="0" smtClean="0"/>
              <a:t>. One large machine vs 10 small machines.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More capital = more output/GDP</a:t>
            </a:r>
          </a:p>
          <a:p>
            <a:pPr lvl="1"/>
            <a:r>
              <a:rPr lang="en-US" dirty="0" smtClean="0"/>
              <a:t>Therefore we see a movement along the aggregate production curve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From </a:t>
            </a:r>
            <a:r>
              <a:rPr lang="en-US" dirty="0" smtClean="0">
                <a:solidFill>
                  <a:srgbClr val="00B050"/>
                </a:solidFill>
              </a:rPr>
              <a:t>point A to point B</a:t>
            </a:r>
          </a:p>
          <a:p>
            <a:pPr lvl="1"/>
            <a:r>
              <a:rPr lang="en-US" dirty="0" smtClean="0"/>
              <a:t>Note: More capital generally means more equipment and machinery but we can really extend it to include </a:t>
            </a:r>
            <a:r>
              <a:rPr lang="en-US" dirty="0" smtClean="0">
                <a:solidFill>
                  <a:srgbClr val="7030A0"/>
                </a:solidFill>
              </a:rPr>
              <a:t>human capital </a:t>
            </a:r>
            <a:r>
              <a:rPr lang="en-US" dirty="0" smtClean="0"/>
              <a:t>and even natural resources. However, our focus will generally be on capital that can be increased through investment.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50" y="1690688"/>
            <a:ext cx="8037542" cy="4604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9976" y="4580737"/>
            <a:ext cx="4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51175" y="3519799"/>
            <a:ext cx="4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21400" y="4829994"/>
            <a:ext cx="14567" cy="10256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4"/>
          </p:cNvCxnSpPr>
          <p:nvPr/>
        </p:nvCxnSpPr>
        <p:spPr>
          <a:xfrm>
            <a:off x="8382000" y="3968262"/>
            <a:ext cx="17583" cy="187276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33900" y="4879730"/>
            <a:ext cx="1174313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339254" y="4809392"/>
            <a:ext cx="140677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233900" y="3913553"/>
            <a:ext cx="3148099" cy="1514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311661" y="3827585"/>
            <a:ext cx="140677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9931" y="91268"/>
            <a:ext cx="5387604" cy="2671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Diminishing Marginal Output</a:t>
            </a:r>
          </a:p>
          <a:p>
            <a:r>
              <a:rPr lang="en-US" dirty="0" smtClean="0"/>
              <a:t>We can observe from the shape of the graph, </a:t>
            </a:r>
            <a:r>
              <a:rPr lang="en-US" dirty="0" smtClean="0">
                <a:solidFill>
                  <a:srgbClr val="00B0F0"/>
                </a:solidFill>
              </a:rPr>
              <a:t>diminishing marginal output as capital is added</a:t>
            </a:r>
            <a:r>
              <a:rPr lang="en-US" dirty="0" smtClean="0"/>
              <a:t>. This is because in nature we eventually reach a point of </a:t>
            </a:r>
            <a:r>
              <a:rPr lang="en-US" dirty="0" smtClean="0">
                <a:solidFill>
                  <a:srgbClr val="00B0F0"/>
                </a:solidFill>
              </a:rPr>
              <a:t>increasing scarcity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You have a factory and add more machines which increases output. However, as the factory floor has less space, there is a loss of efficiency. In this case the scarcity is the size of the factory floor.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0277" cy="435133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Human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capital</a:t>
            </a:r>
            <a:r>
              <a:rPr lang="en-US" dirty="0" smtClean="0"/>
              <a:t> is all about the </a:t>
            </a:r>
            <a:r>
              <a:rPr lang="en-US" dirty="0" smtClean="0">
                <a:solidFill>
                  <a:srgbClr val="00B0F0"/>
                </a:solidFill>
              </a:rPr>
              <a:t>skills and knowledge </a:t>
            </a:r>
            <a:r>
              <a:rPr lang="en-US" dirty="0" smtClean="0"/>
              <a:t>of the worker.</a:t>
            </a:r>
          </a:p>
          <a:p>
            <a:r>
              <a:rPr lang="en-US" dirty="0" smtClean="0"/>
              <a:t>A worker with more training, education and experience will have higher human capital, and therefore be able to produce more and better.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14" y="1441122"/>
            <a:ext cx="5968804" cy="43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47" y="239620"/>
            <a:ext cx="10515600" cy="710640"/>
          </a:xfrm>
        </p:spPr>
        <p:txBody>
          <a:bodyPr/>
          <a:lstStyle/>
          <a:p>
            <a:r>
              <a:rPr lang="en-US" dirty="0" smtClean="0"/>
              <a:t>Aggregate Production Function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31" y="1090518"/>
            <a:ext cx="4039584" cy="48530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B0F0"/>
                </a:solidFill>
              </a:rPr>
              <a:t>upward shift of the curve </a:t>
            </a:r>
            <a:r>
              <a:rPr lang="en-US" dirty="0" smtClean="0"/>
              <a:t>will occur when there is a </a:t>
            </a:r>
            <a:r>
              <a:rPr lang="en-US" dirty="0" smtClean="0">
                <a:solidFill>
                  <a:srgbClr val="00B0F0"/>
                </a:solidFill>
              </a:rPr>
              <a:t>positive change in technology</a:t>
            </a:r>
          </a:p>
          <a:p>
            <a:r>
              <a:rPr lang="en-US" dirty="0" smtClean="0"/>
              <a:t>Why? Technology will improve the productivity of the capital used, which means workers can produce more. </a:t>
            </a:r>
          </a:p>
          <a:p>
            <a:pPr lvl="1"/>
            <a:r>
              <a:rPr lang="en-US" dirty="0" smtClean="0"/>
              <a:t>Sea trade</a:t>
            </a:r>
          </a:p>
          <a:p>
            <a:pPr lvl="1"/>
            <a:r>
              <a:rPr lang="en-US" dirty="0" smtClean="0"/>
              <a:t>Automation</a:t>
            </a:r>
          </a:p>
          <a:p>
            <a:pPr lvl="1"/>
            <a:r>
              <a:rPr lang="en-US" dirty="0" smtClean="0"/>
              <a:t>Computers, phones, laptops</a:t>
            </a:r>
          </a:p>
          <a:p>
            <a:pPr lvl="1"/>
            <a:r>
              <a:rPr lang="en-US" dirty="0" smtClean="0"/>
              <a:t>The internet</a:t>
            </a:r>
          </a:p>
          <a:p>
            <a:r>
              <a:rPr lang="en-US" dirty="0" smtClean="0"/>
              <a:t>While we associate </a:t>
            </a:r>
            <a:r>
              <a:rPr lang="en-US" dirty="0" smtClean="0">
                <a:solidFill>
                  <a:srgbClr val="00B0F0"/>
                </a:solidFill>
              </a:rPr>
              <a:t>technology</a:t>
            </a:r>
            <a:r>
              <a:rPr lang="en-US" dirty="0" smtClean="0"/>
              <a:t> with ‘</a:t>
            </a:r>
            <a:r>
              <a:rPr lang="en-US" dirty="0" smtClean="0">
                <a:solidFill>
                  <a:srgbClr val="00B0F0"/>
                </a:solidFill>
              </a:rPr>
              <a:t>gadgets</a:t>
            </a:r>
            <a:r>
              <a:rPr lang="en-US" dirty="0" smtClean="0"/>
              <a:t>’, a broader definition would be ‘</a:t>
            </a:r>
            <a:r>
              <a:rPr lang="en-US" dirty="0" smtClean="0">
                <a:solidFill>
                  <a:srgbClr val="00B0F0"/>
                </a:solidFill>
              </a:rPr>
              <a:t>a system of collective human knowledge which allows us to better solve problems</a:t>
            </a:r>
            <a:r>
              <a:rPr lang="en-US" dirty="0" smtClean="0"/>
              <a:t>.’ 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15" y="1626577"/>
            <a:ext cx="7710854" cy="40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/>
          <a:lstStyle/>
          <a:p>
            <a:r>
              <a:rPr lang="en-AU" dirty="0" smtClean="0"/>
              <a:t>FP and MP in the Short Run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66" y="1251284"/>
            <a:ext cx="6012160" cy="2404152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FP and MP is designed to stabilize the economy, reducing the size of business cycles.</a:t>
            </a:r>
          </a:p>
          <a:p>
            <a:r>
              <a:rPr lang="en-AU" dirty="0" smtClean="0"/>
              <a:t>FP can work together and </a:t>
            </a:r>
            <a:r>
              <a:rPr lang="en-AU" dirty="0" smtClean="0">
                <a:solidFill>
                  <a:srgbClr val="00B0F0"/>
                </a:solidFill>
              </a:rPr>
              <a:t>move in the same direction</a:t>
            </a:r>
            <a:r>
              <a:rPr lang="en-AU" dirty="0" smtClean="0"/>
              <a:t> (</a:t>
            </a:r>
            <a:r>
              <a:rPr lang="en-AU" dirty="0" err="1" smtClean="0"/>
              <a:t>eg</a:t>
            </a:r>
            <a:r>
              <a:rPr lang="en-AU" dirty="0" smtClean="0"/>
              <a:t>. Both increase AD) OR work in </a:t>
            </a:r>
            <a:r>
              <a:rPr lang="en-AU" dirty="0" smtClean="0">
                <a:solidFill>
                  <a:srgbClr val="00B0F0"/>
                </a:solidFill>
              </a:rPr>
              <a:t>opposing directions </a:t>
            </a:r>
            <a:r>
              <a:rPr lang="en-AU" dirty="0" smtClean="0"/>
              <a:t>(</a:t>
            </a:r>
            <a:r>
              <a:rPr lang="en-AU" dirty="0" err="1" smtClean="0"/>
              <a:t>eg</a:t>
            </a:r>
            <a:r>
              <a:rPr lang="en-AU" dirty="0" smtClean="0"/>
              <a:t>. FP increases and MP decreases AD).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10" y="1251284"/>
            <a:ext cx="2593822" cy="2094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727" y="1251284"/>
            <a:ext cx="2574607" cy="21198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181511" y="2094271"/>
            <a:ext cx="208296" cy="373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491" y="3655436"/>
            <a:ext cx="3764739" cy="2913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009" y="3721181"/>
            <a:ext cx="3676323" cy="2979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591198"/>
            <a:ext cx="4711483" cy="27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–AD/AS </a:t>
            </a:r>
            <a:r>
              <a:rPr lang="en-US" dirty="0"/>
              <a:t>, PPC </a:t>
            </a:r>
            <a:r>
              <a:rPr lang="en-US" dirty="0" smtClean="0"/>
              <a:t>and Aggregate </a:t>
            </a:r>
            <a:r>
              <a:rPr lang="en-US" dirty="0"/>
              <a:t>Production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176" y="5401520"/>
            <a:ext cx="3749127" cy="1382738"/>
          </a:xfrm>
        </p:spPr>
        <p:txBody>
          <a:bodyPr>
            <a:noAutofit/>
          </a:bodyPr>
          <a:lstStyle/>
          <a:p>
            <a:r>
              <a:rPr lang="en-US" sz="1600" dirty="0" smtClean="0"/>
              <a:t>Note: In the above graph we have a lower price level. This means that there is more stuff </a:t>
            </a:r>
            <a:r>
              <a:rPr lang="en-US" sz="1600" dirty="0" err="1" smtClean="0"/>
              <a:t>ie</a:t>
            </a:r>
            <a:r>
              <a:rPr lang="en-US" sz="1600" dirty="0" smtClean="0"/>
              <a:t>. Goods and services and the stuff is more affordable which is a positive thing.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4" y="2229252"/>
            <a:ext cx="7621075" cy="304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379" y="2167330"/>
            <a:ext cx="4455621" cy="3172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6077" y="5380672"/>
            <a:ext cx="3480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The main requirement for economic growth is that Real GDP per worker increases, which can be achieved through more capital or more technology.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58" y="306132"/>
            <a:ext cx="4146755" cy="962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Supply Side Fiscal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03" y="1470880"/>
            <a:ext cx="5201265" cy="5234719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Government can assist by increasing LRAS through a variety of different policies called ‘</a:t>
            </a:r>
            <a:r>
              <a:rPr lang="en-AU" dirty="0">
                <a:solidFill>
                  <a:srgbClr val="00B0F0"/>
                </a:solidFill>
              </a:rPr>
              <a:t>Supply Side’ Policies</a:t>
            </a:r>
            <a:r>
              <a:rPr lang="en-AU" dirty="0"/>
              <a:t>.</a:t>
            </a:r>
          </a:p>
          <a:p>
            <a:r>
              <a:rPr lang="en-US" dirty="0" smtClean="0"/>
              <a:t>These policies can affect</a:t>
            </a:r>
          </a:p>
          <a:p>
            <a:pPr lvl="1"/>
            <a:r>
              <a:rPr lang="en-US" dirty="0" smtClean="0"/>
              <a:t>productivity </a:t>
            </a:r>
          </a:p>
          <a:p>
            <a:pPr lvl="1"/>
            <a:r>
              <a:rPr lang="en-US" dirty="0" smtClean="0"/>
              <a:t>labor force participation rate (LFPR) which leads to growth.</a:t>
            </a:r>
          </a:p>
          <a:p>
            <a:r>
              <a:rPr lang="en-US" dirty="0" smtClean="0"/>
              <a:t>Government policies create incentives for investment in capital stock formation and technology.</a:t>
            </a:r>
          </a:p>
          <a:p>
            <a:r>
              <a:rPr lang="en-US" dirty="0" smtClean="0"/>
              <a:t>The effect of these supply side fiscal policies affect the ADAS model.</a:t>
            </a:r>
          </a:p>
          <a:p>
            <a:pPr lvl="1"/>
            <a:r>
              <a:rPr lang="en-US" dirty="0" smtClean="0"/>
              <a:t>Note: </a:t>
            </a:r>
            <a:r>
              <a:rPr lang="en-US" dirty="0" smtClean="0">
                <a:solidFill>
                  <a:srgbClr val="00B050"/>
                </a:solidFill>
              </a:rPr>
              <a:t>Most questions focus on the effect of fiscal policy on AD</a:t>
            </a:r>
            <a:r>
              <a:rPr lang="en-US" dirty="0" smtClean="0"/>
              <a:t>. Questions that concern the LRAS will usually make it </a:t>
            </a:r>
            <a:r>
              <a:rPr lang="en-US" dirty="0" smtClean="0">
                <a:solidFill>
                  <a:srgbClr val="00B050"/>
                </a:solidFill>
              </a:rPr>
              <a:t>clear in the wording of the question if it concerns LRAS</a:t>
            </a:r>
            <a:r>
              <a:rPr lang="en-US" dirty="0" smtClean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0290" y="1470880"/>
            <a:ext cx="5257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Supply side policy, as the name suggests, is targeted at </a:t>
            </a:r>
            <a:r>
              <a:rPr lang="en-US" dirty="0" smtClean="0">
                <a:solidFill>
                  <a:srgbClr val="00B0F0"/>
                </a:solidFill>
              </a:rPr>
              <a:t>increasing the AS (both LRAS and SRAS</a:t>
            </a:r>
            <a:r>
              <a:rPr lang="en-US" dirty="0" smtClean="0"/>
              <a:t>) which is the key driver of economic growth.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398" y="2997231"/>
            <a:ext cx="5677692" cy="325800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948246" y="2514600"/>
            <a:ext cx="1547446" cy="60975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0398" y="152400"/>
            <a:ext cx="5798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Supply side fiscal policies target LRAS. </a:t>
            </a:r>
          </a:p>
        </p:txBody>
      </p:sp>
    </p:spTree>
    <p:extLst>
      <p:ext uri="{BB962C8B-B14F-4D97-AF65-F5344CB8AC3E}">
        <p14:creationId xmlns:p14="http://schemas.microsoft.com/office/powerpoint/2010/main" val="16420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5" y="198867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Supply Side Fiscal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2772"/>
            <a:ext cx="10231315" cy="98791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3400" dirty="0" smtClean="0"/>
              <a:t>‘Supply Side Fiscal Policies’ are all about </a:t>
            </a:r>
            <a:r>
              <a:rPr lang="en-US" sz="3400" dirty="0"/>
              <a:t>g</a:t>
            </a:r>
            <a:r>
              <a:rPr lang="en-US" sz="3400" dirty="0" smtClean="0"/>
              <a:t>overnment polices that promote economic growth by influencing both short run and long run aggregate supply. They can affect the following factors: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0286" y="2071808"/>
            <a:ext cx="4374174" cy="49552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b="1" dirty="0" smtClean="0"/>
              <a:t>Human </a:t>
            </a:r>
            <a:r>
              <a:rPr lang="en-US" sz="1600" b="1" dirty="0"/>
              <a:t>capital per </a:t>
            </a:r>
            <a:r>
              <a:rPr lang="en-US" sz="1600" b="1" dirty="0" smtClean="0"/>
              <a:t>worker (Education/training)</a:t>
            </a:r>
            <a:endParaRPr lang="en-US" sz="16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Spending on education , job training, tax credits (less tax) for education and job training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Eg</a:t>
            </a:r>
            <a:r>
              <a:rPr lang="en-US" sz="1600" dirty="0"/>
              <a:t>. US examples: </a:t>
            </a:r>
            <a:r>
              <a:rPr lang="en-US" sz="1600" dirty="0" err="1"/>
              <a:t>Headstart</a:t>
            </a:r>
            <a:r>
              <a:rPr lang="en-US" sz="1600" dirty="0"/>
              <a:t>, special education, job corps, student loans, </a:t>
            </a:r>
            <a:r>
              <a:rPr lang="en-US" sz="1600" dirty="0" smtClean="0"/>
              <a:t>GI bills to help military veterans</a:t>
            </a:r>
            <a:endParaRPr lang="en-US" sz="16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b="1" dirty="0"/>
              <a:t>Technology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Gov</a:t>
            </a:r>
            <a:r>
              <a:rPr lang="en-US" sz="1600" dirty="0"/>
              <a:t> spending on technology or tax credits for research and development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Eg</a:t>
            </a:r>
            <a:r>
              <a:rPr lang="en-US" sz="1600" dirty="0"/>
              <a:t>. Renewable energy, carbon emissions, </a:t>
            </a:r>
            <a:r>
              <a:rPr lang="en-US" sz="1600" dirty="0" err="1"/>
              <a:t>SpaceX</a:t>
            </a:r>
            <a:r>
              <a:rPr lang="en-US" sz="1600" dirty="0"/>
              <a:t>, </a:t>
            </a:r>
            <a:r>
              <a:rPr lang="en-US" sz="1600" dirty="0" smtClean="0"/>
              <a:t>education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b="1" dirty="0"/>
              <a:t>Physical capital per </a:t>
            </a:r>
            <a:r>
              <a:rPr lang="en-US" sz="1600" b="1" dirty="0" smtClean="0"/>
              <a:t>worker (more machines)</a:t>
            </a:r>
            <a:endParaRPr lang="en-US" sz="16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Gov</a:t>
            </a:r>
            <a:r>
              <a:rPr lang="en-US" sz="1600" dirty="0"/>
              <a:t> spending on infrastructure or tax credits for investment spending on physical capital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Examples: electric grid highway </a:t>
            </a:r>
            <a:r>
              <a:rPr lang="en-US" sz="1600" dirty="0" smtClean="0"/>
              <a:t>system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068" y="2050336"/>
            <a:ext cx="2124371" cy="1467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820" y="2059863"/>
            <a:ext cx="2238687" cy="1457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973" y="3751377"/>
            <a:ext cx="1801373" cy="1029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51" y="5433646"/>
            <a:ext cx="1862626" cy="1284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358" y="5370982"/>
            <a:ext cx="2562583" cy="1409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322" y="5565530"/>
            <a:ext cx="1838582" cy="115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846" y="3691508"/>
            <a:ext cx="1204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NASA is an example of government directly investing in research and development.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1961" y="3785633"/>
            <a:ext cx="847405" cy="919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6531" y="3686486"/>
            <a:ext cx="1820708" cy="954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3580" y="4642040"/>
            <a:ext cx="20838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For a long time Tesla received a tax credit for each electric car produced.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68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1" y="198071"/>
            <a:ext cx="7893597" cy="900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Supply Side Fiscal Policies 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439" y="1099038"/>
            <a:ext cx="6230909" cy="5980187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800" b="1" dirty="0"/>
              <a:t>Increase productivity and LFPR (labor force participation rate)</a:t>
            </a:r>
          </a:p>
          <a:p>
            <a:pPr marL="628650" lvl="1" indent="-171450"/>
            <a:r>
              <a:rPr lang="en-US" sz="1800" dirty="0"/>
              <a:t>Increase age when individuals can collect retirement benefits</a:t>
            </a:r>
          </a:p>
          <a:p>
            <a:pPr marL="628650" lvl="1" indent="-171450"/>
            <a:r>
              <a:rPr lang="en-US" sz="1800" dirty="0"/>
              <a:t>Increase the number of individuals to enter the labor force with tax credits</a:t>
            </a:r>
          </a:p>
          <a:p>
            <a:pPr marL="628650" lvl="1" indent="-171450"/>
            <a:r>
              <a:rPr lang="en-US" sz="1800" dirty="0"/>
              <a:t>Increase spending on programs for older workers to continue working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800" b="1" dirty="0"/>
              <a:t>Household economic behavior</a:t>
            </a:r>
          </a:p>
          <a:p>
            <a:pPr marL="628650" lvl="1" indent="-171450"/>
            <a:r>
              <a:rPr lang="en-US" sz="1800" dirty="0" smtClean="0"/>
              <a:t>People work harder because they are driven to earn more money that will not be taxed as much</a:t>
            </a:r>
          </a:p>
          <a:p>
            <a:pPr marL="628650" lvl="1" indent="-171450"/>
            <a:r>
              <a:rPr lang="en-US" sz="1800" dirty="0" smtClean="0"/>
              <a:t>Tax </a:t>
            </a:r>
            <a:r>
              <a:rPr lang="en-US" sz="1800" dirty="0"/>
              <a:t>cuts – more consumption leading to more savings (spending multiplier)</a:t>
            </a:r>
          </a:p>
          <a:p>
            <a:pPr marL="1085850" lvl="2" indent="-171450"/>
            <a:r>
              <a:rPr lang="en-US" sz="1800" dirty="0"/>
              <a:t>More savings leads to more </a:t>
            </a:r>
            <a:r>
              <a:rPr lang="en-US" sz="1800" dirty="0" smtClean="0"/>
              <a:t>S</a:t>
            </a:r>
            <a:r>
              <a:rPr lang="en-US" sz="1800" baseline="-25000" dirty="0" smtClean="0"/>
              <a:t>LF</a:t>
            </a:r>
            <a:r>
              <a:rPr lang="en-US" sz="1800" dirty="0" smtClean="0"/>
              <a:t> </a:t>
            </a:r>
            <a:r>
              <a:rPr lang="en-US" sz="1800" dirty="0"/>
              <a:t>which leads to more investment and so </a:t>
            </a:r>
            <a:r>
              <a:rPr lang="en-US" sz="1800" dirty="0" smtClean="0"/>
              <a:t>SRAS </a:t>
            </a:r>
            <a:r>
              <a:rPr lang="en-US" sz="1800" dirty="0"/>
              <a:t>and LRAS increase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800" b="1" dirty="0"/>
              <a:t>Business behavior</a:t>
            </a:r>
          </a:p>
          <a:p>
            <a:pPr marL="628650" lvl="1" indent="-171450"/>
            <a:r>
              <a:rPr lang="en-US" sz="1800" dirty="0"/>
              <a:t>Tax cuts (income tax, capital gains tax</a:t>
            </a:r>
            <a:r>
              <a:rPr lang="en-US" sz="1800" dirty="0" smtClean="0"/>
              <a:t>)</a:t>
            </a:r>
            <a:endParaRPr lang="en-US" sz="1800" dirty="0"/>
          </a:p>
          <a:p>
            <a:pPr marL="628650" lvl="1" indent="-171450"/>
            <a:r>
              <a:rPr lang="en-US" sz="1800" dirty="0" smtClean="0"/>
              <a:t>Businesses ‘work harder’ </a:t>
            </a:r>
            <a:r>
              <a:rPr lang="en-US" sz="1800" dirty="0"/>
              <a:t>to achieve </a:t>
            </a:r>
            <a:r>
              <a:rPr lang="en-US" sz="1800" dirty="0" smtClean="0"/>
              <a:t>profits</a:t>
            </a:r>
          </a:p>
          <a:p>
            <a:pPr marL="1085850" lvl="2" indent="-171450"/>
            <a:r>
              <a:rPr lang="en-US" sz="1400" dirty="0"/>
              <a:t>More profit can also </a:t>
            </a:r>
            <a:r>
              <a:rPr lang="en-US" sz="1400" dirty="0" smtClean="0"/>
              <a:t>lead </a:t>
            </a:r>
            <a:r>
              <a:rPr lang="en-US" sz="1400" dirty="0"/>
              <a:t>to more </a:t>
            </a:r>
            <a:r>
              <a:rPr lang="en-US" sz="1400" dirty="0" smtClean="0"/>
              <a:t>investment</a:t>
            </a:r>
            <a:endParaRPr lang="en-US" sz="1400" dirty="0"/>
          </a:p>
          <a:p>
            <a:pPr marL="628650" lvl="1" indent="-171450"/>
            <a:r>
              <a:rPr lang="en-US" sz="1800" dirty="0"/>
              <a:t>Deregulation – also lowers the cost of doing business similar to a tax cut</a:t>
            </a:r>
            <a:r>
              <a:rPr lang="en-US" sz="1800" dirty="0" smtClean="0"/>
              <a:t>.</a:t>
            </a:r>
          </a:p>
          <a:p>
            <a:pPr marL="628650" lvl="1" indent="-171450"/>
            <a:r>
              <a:rPr lang="en-US" sz="1800" dirty="0" smtClean="0"/>
              <a:t>Privatization – by privatizing government organizations, private businesses will have to compete and become more efficient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284" y="1294184"/>
            <a:ext cx="1400370" cy="1667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989" y="3385038"/>
            <a:ext cx="2116057" cy="1346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758" y="3563996"/>
            <a:ext cx="1420825" cy="945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99" y="3314219"/>
            <a:ext cx="1338114" cy="1049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805" y="5247292"/>
            <a:ext cx="1676634" cy="1371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145" y="5209186"/>
            <a:ext cx="2629267" cy="1448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0636" y="1199047"/>
            <a:ext cx="1798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Women entering the work force was a big change that occurred in the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century.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091" y="5341152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Regulation, often referred to as red tape can restrict businesses.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6150" y="4379002"/>
            <a:ext cx="157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tax? I’ll just do the bare minimum.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3798" y="4496024"/>
            <a:ext cx="1578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Low tax? I get to keep all the extra money I can make. So I’ll work harder.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30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926508" cy="1140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Incentives – Income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43" y="1646245"/>
            <a:ext cx="5405284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 much of human behavior can be explained through incentives.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B0F0"/>
                </a:solidFill>
              </a:rPr>
              <a:t>incentive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F0"/>
                </a:solidFill>
              </a:rPr>
              <a:t>something that pushes people to act in a certain way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Lower income taxes </a:t>
            </a:r>
            <a:r>
              <a:rPr lang="en-US" dirty="0" smtClean="0"/>
              <a:t>generally </a:t>
            </a:r>
            <a:r>
              <a:rPr lang="en-US" dirty="0" smtClean="0">
                <a:solidFill>
                  <a:srgbClr val="00B050"/>
                </a:solidFill>
              </a:rPr>
              <a:t>give individuals and businesses an incentive to work harder </a:t>
            </a:r>
            <a:r>
              <a:rPr lang="en-US" dirty="0" smtClean="0"/>
              <a:t>and make more profit.</a:t>
            </a:r>
          </a:p>
          <a:p>
            <a:pPr lvl="1"/>
            <a:r>
              <a:rPr lang="en-US" dirty="0" smtClean="0"/>
              <a:t>This is because </a:t>
            </a:r>
            <a:r>
              <a:rPr lang="en-US" dirty="0" smtClean="0">
                <a:solidFill>
                  <a:srgbClr val="00B050"/>
                </a:solidFill>
              </a:rPr>
              <a:t>they get to keep all of the results of their hard work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By working 30% harder you could make 30% more profit. If tax is low then you can keep more of that extra profit. If tax is high then your effort does not give you as much of a reward/payoff. </a:t>
            </a:r>
          </a:p>
          <a:p>
            <a:pPr lvl="1"/>
            <a:r>
              <a:rPr lang="en-US" dirty="0" smtClean="0"/>
              <a:t>Note: We are referring to income tax and not taxes such as a consumption tax on cigarettes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65" y="3240781"/>
            <a:ext cx="3408140" cy="2267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58" y="172103"/>
            <a:ext cx="3209740" cy="251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1148" y="471331"/>
            <a:ext cx="1897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income tax? I’ll just do the bare minimum.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71071" y="5597473"/>
            <a:ext cx="4394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tax? I get to keep all the extra money I can make. So I’ll work harder.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860026"/>
            <a:ext cx="537578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Lower income taxes incentivize businesses and individuals to work harder to pursue more profit.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5" y="198867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Supply side fiscal </a:t>
            </a:r>
            <a:r>
              <a:rPr lang="en-US" dirty="0" smtClean="0"/>
              <a:t>policies – What is the main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2772"/>
            <a:ext cx="10231315" cy="98791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3400" dirty="0" smtClean="0"/>
              <a:t>‘Supply Side Fiscal Policies’ are all about </a:t>
            </a:r>
            <a:r>
              <a:rPr lang="en-US" sz="3400" dirty="0"/>
              <a:t>g</a:t>
            </a:r>
            <a:r>
              <a:rPr lang="en-US" sz="3400" dirty="0" smtClean="0"/>
              <a:t>overnment polices that </a:t>
            </a:r>
            <a:r>
              <a:rPr lang="en-US" sz="3400" dirty="0" smtClean="0">
                <a:solidFill>
                  <a:srgbClr val="00B0F0"/>
                </a:solidFill>
              </a:rPr>
              <a:t>promote economic growth </a:t>
            </a:r>
            <a:r>
              <a:rPr lang="en-US" sz="3400" dirty="0" smtClean="0"/>
              <a:t>by influencing </a:t>
            </a:r>
            <a:r>
              <a:rPr lang="en-US" sz="3400" dirty="0" smtClean="0">
                <a:solidFill>
                  <a:srgbClr val="00B0F0"/>
                </a:solidFill>
              </a:rPr>
              <a:t>long run aggregate supply</a:t>
            </a:r>
            <a:r>
              <a:rPr lang="en-US" sz="3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237" y="2647454"/>
            <a:ext cx="8044961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2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/>
              <a:t>Human </a:t>
            </a:r>
            <a:r>
              <a:rPr lang="en-US" sz="1200" b="1" dirty="0"/>
              <a:t>capital per </a:t>
            </a:r>
            <a:r>
              <a:rPr lang="en-US" sz="1200" b="1" dirty="0" smtClean="0"/>
              <a:t>worker (Education/training)</a:t>
            </a:r>
            <a:endParaRPr lang="en-US" sz="12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Spending on education , job training, tax credits (less tax) for education and job training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Eg</a:t>
            </a:r>
            <a:r>
              <a:rPr lang="en-US" sz="1200" dirty="0"/>
              <a:t>. US examples: </a:t>
            </a:r>
            <a:r>
              <a:rPr lang="en-US" sz="1200" dirty="0" err="1"/>
              <a:t>Headstart</a:t>
            </a:r>
            <a:r>
              <a:rPr lang="en-US" sz="1200" dirty="0"/>
              <a:t>, special education, job corps, student loans, </a:t>
            </a:r>
            <a:r>
              <a:rPr lang="en-US" sz="1200" dirty="0" err="1"/>
              <a:t>Gi</a:t>
            </a:r>
            <a:r>
              <a:rPr lang="en-US" sz="1200" dirty="0"/>
              <a:t> bills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/>
              <a:t>Technology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Gov</a:t>
            </a:r>
            <a:r>
              <a:rPr lang="en-US" sz="1200" dirty="0"/>
              <a:t> spending on technology or tax credits for research and development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Eg</a:t>
            </a:r>
            <a:r>
              <a:rPr lang="en-US" sz="1200" dirty="0"/>
              <a:t>. Renewable energy, carbon emissions, </a:t>
            </a:r>
            <a:r>
              <a:rPr lang="en-US" sz="1200" dirty="0" err="1"/>
              <a:t>SpaceX</a:t>
            </a:r>
            <a:r>
              <a:rPr lang="en-US" sz="1200" dirty="0"/>
              <a:t>, education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/>
              <a:t>Physical capital per </a:t>
            </a:r>
            <a:r>
              <a:rPr lang="en-US" sz="1200" b="1" dirty="0" smtClean="0"/>
              <a:t>worker (more machines)</a:t>
            </a:r>
            <a:endParaRPr lang="en-US" sz="12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Gov</a:t>
            </a:r>
            <a:r>
              <a:rPr lang="en-US" sz="1200" dirty="0"/>
              <a:t> spending on infrastructure or tax credits for investment spending on physical capital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Examples: electric grid highway </a:t>
            </a:r>
            <a:r>
              <a:rPr lang="en-US" sz="1200" dirty="0" smtClean="0"/>
              <a:t>system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/>
              <a:t>Increase </a:t>
            </a:r>
            <a:r>
              <a:rPr lang="en-US" sz="1200" b="1" dirty="0"/>
              <a:t>productivity and LFPR (labor force participation rate)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 age when individuals can collect retirement benefits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 the number of individuals to enter the labor force with tax credits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 spending on programs for older workers to continue working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/>
              <a:t>Household economic behavior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Tax cuts – more consumption leading to more savings (spending multiplier</a:t>
            </a:r>
            <a:r>
              <a:rPr lang="en-US" sz="1200" dirty="0" smtClean="0"/>
              <a:t>)</a:t>
            </a:r>
            <a:endParaRPr lang="en-US" sz="12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More savings leads to more </a:t>
            </a:r>
            <a:r>
              <a:rPr lang="en-US" sz="1200" dirty="0" err="1"/>
              <a:t>Slf</a:t>
            </a:r>
            <a:r>
              <a:rPr lang="en-US" sz="1200" dirty="0"/>
              <a:t> which leads to more investment and so SRAs and LRAS increase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/>
              <a:t>Business behavior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Tax cuts (income tax, capital gains tax)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This leads to more investment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Businesses work harder to achieve profits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Deregulation – also lowers the cost of doing business similar to a tax </a:t>
            </a:r>
            <a:r>
              <a:rPr lang="en-US" sz="1200" dirty="0" smtClean="0"/>
              <a:t>cut</a:t>
            </a:r>
            <a:r>
              <a:rPr lang="en-US" sz="1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1631" y="2693621"/>
            <a:ext cx="342020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Supply side policies increase productivity through: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Less income tax and social security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Less regulation + privatization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Spending on investment in technology, education etc.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6530036" y="1565410"/>
            <a:ext cx="3288323" cy="7305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870" y="2171874"/>
            <a:ext cx="521109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Lots of individual policies about Supply Side policy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47093" y="2274073"/>
            <a:ext cx="324322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Main Ideas from these points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9961685" y="5052160"/>
            <a:ext cx="536330" cy="1805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65" y="158937"/>
            <a:ext cx="10515600" cy="809251"/>
          </a:xfrm>
        </p:spPr>
        <p:txBody>
          <a:bodyPr/>
          <a:lstStyle/>
          <a:p>
            <a:r>
              <a:rPr lang="en-AU" dirty="0" smtClean="0"/>
              <a:t>Supply Side Government Policies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73" y="1865155"/>
            <a:ext cx="5183018" cy="46339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Less income tax and social security</a:t>
            </a:r>
          </a:p>
          <a:p>
            <a:pPr lvl="1"/>
            <a:r>
              <a:rPr lang="en-GB" dirty="0" smtClean="0"/>
              <a:t>We assume that the private sector is more efficient in general, and that lower tax will incentivize people to work harder and invest more, resulting in higher output</a:t>
            </a:r>
          </a:p>
          <a:p>
            <a:pPr lvl="2"/>
            <a:r>
              <a:rPr lang="en-GB" dirty="0" smtClean="0"/>
              <a:t>Higher Investment (businesses can use their profits)</a:t>
            </a:r>
          </a:p>
          <a:p>
            <a:pPr lvl="2"/>
            <a:r>
              <a:rPr lang="en-GB" dirty="0" smtClean="0"/>
              <a:t>Improved human capital (workers will expand their skills)</a:t>
            </a:r>
          </a:p>
          <a:p>
            <a:pPr lvl="2"/>
            <a:r>
              <a:rPr lang="en-GB" dirty="0" smtClean="0"/>
              <a:t>Higher </a:t>
            </a:r>
            <a:r>
              <a:rPr lang="en-GB" dirty="0" err="1" smtClean="0"/>
              <a:t>labor</a:t>
            </a:r>
            <a:r>
              <a:rPr lang="en-GB" dirty="0" smtClean="0"/>
              <a:t> force participation (people will work more)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Less regulation and more privatization</a:t>
            </a:r>
          </a:p>
          <a:p>
            <a:pPr lvl="1"/>
            <a:r>
              <a:rPr lang="en-GB" dirty="0" smtClean="0"/>
              <a:t>Businesses can operate freely which lowers their costs, increasing their supply.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Policies that increase the technology or resources </a:t>
            </a:r>
          </a:p>
          <a:p>
            <a:pPr lvl="1"/>
            <a:r>
              <a:rPr lang="en-GB" dirty="0" smtClean="0"/>
              <a:t>Increasing </a:t>
            </a:r>
            <a:r>
              <a:rPr lang="en-GB" dirty="0"/>
              <a:t>spending on education</a:t>
            </a:r>
          </a:p>
          <a:p>
            <a:pPr lvl="1"/>
            <a:r>
              <a:rPr lang="en-GB" dirty="0"/>
              <a:t>Increasing spending on research and development</a:t>
            </a:r>
          </a:p>
          <a:p>
            <a:pPr lvl="1"/>
            <a:r>
              <a:rPr lang="en-GB" dirty="0"/>
              <a:t>Increasing spending on infrastructure and physical capital</a:t>
            </a:r>
          </a:p>
          <a:p>
            <a:pPr lvl="1"/>
            <a:r>
              <a:rPr lang="en-GB" dirty="0"/>
              <a:t>Increasing spending on training to improve </a:t>
            </a:r>
            <a:r>
              <a:rPr lang="en-GB" dirty="0" err="1"/>
              <a:t>labor</a:t>
            </a:r>
            <a:r>
              <a:rPr lang="en-GB" dirty="0"/>
              <a:t> productivity</a:t>
            </a:r>
          </a:p>
          <a:p>
            <a:pPr lvl="1"/>
            <a:r>
              <a:rPr lang="en-GB" dirty="0"/>
              <a:t>Reducing household income taxes and business income taxes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919886" y="1337520"/>
            <a:ext cx="4840190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AP Exam Question Strategy: </a:t>
            </a:r>
            <a:r>
              <a:rPr lang="en-AU" sz="2000" b="1" dirty="0" smtClean="0"/>
              <a:t>When answering AP exam questions, choose the answer that contains:</a:t>
            </a:r>
          </a:p>
          <a:p>
            <a:pPr lvl="1"/>
            <a:r>
              <a:rPr lang="en-AU" sz="2400" dirty="0" smtClean="0">
                <a:solidFill>
                  <a:srgbClr val="00B0F0"/>
                </a:solidFill>
              </a:rPr>
              <a:t>Decreasing income tax </a:t>
            </a:r>
            <a:r>
              <a:rPr lang="en-AU" sz="2400" dirty="0" smtClean="0"/>
              <a:t>and </a:t>
            </a:r>
            <a:r>
              <a:rPr lang="en-AU" sz="2400" dirty="0" smtClean="0">
                <a:solidFill>
                  <a:srgbClr val="00B0F0"/>
                </a:solidFill>
              </a:rPr>
              <a:t>decreasing regulation</a:t>
            </a:r>
            <a:r>
              <a:rPr lang="en-AU" sz="2400" dirty="0" smtClean="0"/>
              <a:t> or government projects that </a:t>
            </a:r>
            <a:r>
              <a:rPr lang="en-AU" sz="2400" dirty="0" smtClean="0">
                <a:solidFill>
                  <a:srgbClr val="00B0F0"/>
                </a:solidFill>
              </a:rPr>
              <a:t>increase resources and technology</a:t>
            </a:r>
            <a:r>
              <a:rPr lang="en-AU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5159" y="968188"/>
            <a:ext cx="399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we saw on the previous slide, we can break down the topic of supply side policies to the following actions.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58" y="2050037"/>
            <a:ext cx="1419617" cy="669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904" y="4382655"/>
            <a:ext cx="1219387" cy="801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658" y="3018332"/>
            <a:ext cx="1304543" cy="8278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48052" y="4321572"/>
            <a:ext cx="4454013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sz="2000" b="1" dirty="0" smtClean="0"/>
              <a:t>Link to previous topics:</a:t>
            </a:r>
          </a:p>
          <a:p>
            <a:r>
              <a:rPr lang="en-AU" sz="2000" dirty="0" smtClean="0"/>
              <a:t>At </a:t>
            </a:r>
            <a:r>
              <a:rPr lang="en-AU" sz="2000" dirty="0"/>
              <a:t>the end of the day, remember that this whole section on economic growth </a:t>
            </a:r>
            <a:r>
              <a:rPr lang="en-AU" sz="2000" dirty="0" smtClean="0"/>
              <a:t>and government policy comes </a:t>
            </a:r>
            <a:r>
              <a:rPr lang="en-AU" sz="2000" dirty="0"/>
              <a:t>down to </a:t>
            </a:r>
            <a:r>
              <a:rPr lang="en-AU" sz="2000" u="sng" dirty="0"/>
              <a:t>productivity</a:t>
            </a:r>
            <a:r>
              <a:rPr lang="en-AU" sz="2000" dirty="0"/>
              <a:t>. </a:t>
            </a:r>
            <a:r>
              <a:rPr lang="en-AU" sz="2000" u="sng" dirty="0"/>
              <a:t>Supply side policies can contribute </a:t>
            </a:r>
            <a:r>
              <a:rPr lang="en-AU" sz="2000" dirty="0"/>
              <a:t>to this </a:t>
            </a:r>
            <a:r>
              <a:rPr lang="en-AU" sz="2000" u="sng" dirty="0"/>
              <a:t>productivity</a:t>
            </a:r>
            <a:r>
              <a:rPr lang="en-AU" sz="2000" dirty="0"/>
              <a:t>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975947" y="5153"/>
            <a:ext cx="536330" cy="1700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1974"/>
            <a:ext cx="10515600" cy="936531"/>
          </a:xfrm>
        </p:spPr>
        <p:txBody>
          <a:bodyPr/>
          <a:lstStyle/>
          <a:p>
            <a:r>
              <a:rPr lang="en-US" dirty="0" smtClean="0"/>
              <a:t>Summary: Economic Growth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017" y="1314534"/>
            <a:ext cx="3767991" cy="54231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Public Policies – Supply Side Fiscal Policy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Less </a:t>
            </a:r>
            <a:r>
              <a:rPr lang="en-GB" dirty="0"/>
              <a:t>tax </a:t>
            </a:r>
            <a:r>
              <a:rPr lang="en-GB" dirty="0" smtClean="0"/>
              <a:t>and social security</a:t>
            </a:r>
            <a:endParaRPr lang="en-GB" dirty="0"/>
          </a:p>
          <a:p>
            <a:pPr lvl="1"/>
            <a:r>
              <a:rPr lang="en-GB" dirty="0"/>
              <a:t>We assume that the private sector is more efficient in general, and that lower tax will incentivize people to work harder and invest more, resulting in higher output</a:t>
            </a:r>
          </a:p>
          <a:p>
            <a:pPr lvl="2"/>
            <a:r>
              <a:rPr lang="en-GB" dirty="0"/>
              <a:t>Higher Investment</a:t>
            </a:r>
          </a:p>
          <a:p>
            <a:pPr lvl="2"/>
            <a:r>
              <a:rPr lang="en-GB" dirty="0"/>
              <a:t>Improved human capital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Less </a:t>
            </a:r>
            <a:r>
              <a:rPr lang="en-GB" dirty="0" smtClean="0"/>
              <a:t>regulation and more privatization</a:t>
            </a:r>
            <a:endParaRPr lang="en-GB" dirty="0"/>
          </a:p>
          <a:p>
            <a:pPr lvl="1"/>
            <a:r>
              <a:rPr lang="en-GB" dirty="0"/>
              <a:t>Businesses can operate freely which lowers their costs, increasing their supply.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Policies that increase the technology or resources </a:t>
            </a:r>
          </a:p>
          <a:p>
            <a:pPr lvl="1"/>
            <a:r>
              <a:rPr lang="en-GB" dirty="0"/>
              <a:t>Increasing spending on education</a:t>
            </a:r>
          </a:p>
          <a:p>
            <a:pPr lvl="1"/>
            <a:r>
              <a:rPr lang="en-GB" dirty="0"/>
              <a:t>Increasing spending on research and development</a:t>
            </a:r>
          </a:p>
          <a:p>
            <a:pPr lvl="1"/>
            <a:r>
              <a:rPr lang="en-GB" dirty="0"/>
              <a:t>Increasing spending on infrastructure and physical capital</a:t>
            </a:r>
          </a:p>
          <a:p>
            <a:pPr lvl="1"/>
            <a:r>
              <a:rPr lang="en-GB" dirty="0"/>
              <a:t>Increasing spending on training to improve </a:t>
            </a:r>
            <a:r>
              <a:rPr lang="en-GB" dirty="0" err="1"/>
              <a:t>labor</a:t>
            </a:r>
            <a:r>
              <a:rPr lang="en-GB" dirty="0"/>
              <a:t> productivity</a:t>
            </a:r>
          </a:p>
          <a:p>
            <a:pPr lvl="1"/>
            <a:r>
              <a:rPr lang="en-GB" dirty="0"/>
              <a:t>Reducing household income taxes and business income taxes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2" y="5119688"/>
            <a:ext cx="4044934" cy="1617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29" y="3566340"/>
            <a:ext cx="2364849" cy="144593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94461" y="1519105"/>
            <a:ext cx="1513929" cy="94097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41546" y="1504363"/>
            <a:ext cx="1467066" cy="93795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1044" y="1653044"/>
            <a:ext cx="109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Determined by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55089" y="1793051"/>
            <a:ext cx="109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Determined by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64316" y="1068505"/>
            <a:ext cx="2855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Economic Growth 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2796184" y="1124915"/>
            <a:ext cx="449244" cy="36006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34873" y="1172527"/>
            <a:ext cx="351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in Real GDP per capita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395" y="2226774"/>
            <a:ext cx="1795123" cy="8468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544" y="5205706"/>
            <a:ext cx="1219387" cy="8011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686" y="3380995"/>
            <a:ext cx="1304543" cy="827883"/>
          </a:xfrm>
          <a:prstGeom prst="rect">
            <a:avLst/>
          </a:prstGeom>
        </p:spPr>
      </p:pic>
      <p:pic>
        <p:nvPicPr>
          <p:cNvPr id="18" name="Picture 2" descr="Long-Run Economic Growth: Longer vs Shorter Periods of Time | Ifioq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" y="3427337"/>
            <a:ext cx="2184858" cy="16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7132" y="1652592"/>
            <a:ext cx="1705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Productivity increases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693" y="3012794"/>
            <a:ext cx="34434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Graphs to show economic growth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85581" y="1645881"/>
            <a:ext cx="19080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Capital stock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Human capital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Use of resources (</a:t>
            </a:r>
            <a:r>
              <a:rPr lang="en-US" sz="1400" dirty="0" err="1" smtClean="0"/>
              <a:t>ie</a:t>
            </a:r>
            <a:r>
              <a:rPr lang="en-US" sz="1400" dirty="0" smtClean="0"/>
              <a:t>. Is everyone working at 100%)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14228" y="3566340"/>
            <a:ext cx="2156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Effect of Investment </a:t>
            </a:r>
            <a:r>
              <a:rPr lang="en-US" sz="1600" dirty="0" smtClean="0"/>
              <a:t>Increases in Investment will have the biggest effect on long run growth compared to other spending because of increases to resources and technology.</a:t>
            </a:r>
            <a:endParaRPr lang="en-US" sz="1600" dirty="0"/>
          </a:p>
        </p:txBody>
      </p:sp>
      <p:pic>
        <p:nvPicPr>
          <p:cNvPr id="21" name="Picture 2" descr="What is capital equipment? Definition and meaning - Market Business New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39" y="5874664"/>
            <a:ext cx="821049" cy="7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3116" y="5661042"/>
            <a:ext cx="759426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7" grpId="0"/>
      <p:bldP spid="19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2935" y="4945857"/>
            <a:ext cx="3803997" cy="1661420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 smtClean="0"/>
              <a:t>The increase in D</a:t>
            </a:r>
            <a:r>
              <a:rPr lang="en-AU" sz="2000" baseline="-25000" dirty="0" smtClean="0"/>
              <a:t>LF </a:t>
            </a:r>
            <a:r>
              <a:rPr lang="en-AU" sz="2000" dirty="0" smtClean="0"/>
              <a:t>as a result of the Government borrowing will </a:t>
            </a:r>
            <a:r>
              <a:rPr lang="en-AU" sz="2000" b="1" dirty="0" smtClean="0"/>
              <a:t>increase</a:t>
            </a:r>
            <a:r>
              <a:rPr lang="en-AU" sz="2000" dirty="0" smtClean="0"/>
              <a:t> the </a:t>
            </a:r>
            <a:r>
              <a:rPr lang="en-AU" sz="2000" b="1" dirty="0" smtClean="0"/>
              <a:t>real interest rate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We will see that the change in IR has consequences for the economy. </a:t>
            </a:r>
            <a:endParaRPr lang="en-AU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40932" y="127288"/>
            <a:ext cx="7194754" cy="70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Government Budget Summary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436" y="-59114"/>
            <a:ext cx="2182760" cy="1270295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40932" y="2505518"/>
            <a:ext cx="7227866" cy="4023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The </a:t>
            </a:r>
            <a:r>
              <a:rPr lang="en-AU" sz="2400" dirty="0" smtClean="0">
                <a:solidFill>
                  <a:srgbClr val="00B050"/>
                </a:solidFill>
              </a:rPr>
              <a:t>government budget </a:t>
            </a:r>
            <a:r>
              <a:rPr lang="en-AU" sz="2400" dirty="0" smtClean="0"/>
              <a:t>is a </a:t>
            </a:r>
            <a:r>
              <a:rPr lang="en-AU" sz="2400" dirty="0" smtClean="0">
                <a:solidFill>
                  <a:srgbClr val="00B050"/>
                </a:solidFill>
              </a:rPr>
              <a:t>plan for government expenditure and tax </a:t>
            </a:r>
            <a:r>
              <a:rPr lang="en-AU" sz="2400" dirty="0" smtClean="0"/>
              <a:t>and can fall into three categories: </a:t>
            </a:r>
          </a:p>
          <a:p>
            <a:pPr lvl="1"/>
            <a:r>
              <a:rPr lang="en-AU" sz="2000" b="1" dirty="0" smtClean="0"/>
              <a:t>Balanced Budget</a:t>
            </a:r>
            <a:r>
              <a:rPr lang="en-AU" sz="2000" dirty="0" smtClean="0"/>
              <a:t>: Tax = Government Expenditure</a:t>
            </a:r>
          </a:p>
          <a:p>
            <a:pPr lvl="2"/>
            <a:r>
              <a:rPr lang="en-AU" sz="1800" dirty="0" smtClean="0">
                <a:solidFill>
                  <a:srgbClr val="7030A0"/>
                </a:solidFill>
              </a:rPr>
              <a:t>National Savings/Debt </a:t>
            </a:r>
            <a:r>
              <a:rPr lang="en-AU" sz="1800" dirty="0" smtClean="0"/>
              <a:t>will </a:t>
            </a:r>
            <a:r>
              <a:rPr lang="en-AU" sz="1800" dirty="0" smtClean="0">
                <a:solidFill>
                  <a:srgbClr val="7030A0"/>
                </a:solidFill>
              </a:rPr>
              <a:t>stay the same</a:t>
            </a:r>
            <a:r>
              <a:rPr lang="en-AU" sz="1800" dirty="0" smtClean="0"/>
              <a:t>.</a:t>
            </a:r>
          </a:p>
          <a:p>
            <a:pPr lvl="1"/>
            <a:r>
              <a:rPr lang="en-AU" sz="2000" b="1" dirty="0" smtClean="0"/>
              <a:t>Budget Deficit</a:t>
            </a:r>
            <a:r>
              <a:rPr lang="en-AU" sz="2000" dirty="0" smtClean="0"/>
              <a:t>: Tax &lt; Government Expenditure</a:t>
            </a:r>
          </a:p>
          <a:p>
            <a:pPr lvl="2"/>
            <a:r>
              <a:rPr lang="en-AU" sz="1800" dirty="0" smtClean="0">
                <a:solidFill>
                  <a:srgbClr val="7030A0"/>
                </a:solidFill>
              </a:rPr>
              <a:t>National Savings</a:t>
            </a:r>
            <a:r>
              <a:rPr lang="en-AU" sz="1800" dirty="0" smtClean="0"/>
              <a:t> will </a:t>
            </a:r>
            <a:r>
              <a:rPr lang="en-AU" sz="1800" dirty="0" smtClean="0">
                <a:solidFill>
                  <a:srgbClr val="7030A0"/>
                </a:solidFill>
              </a:rPr>
              <a:t>decrease</a:t>
            </a:r>
            <a:r>
              <a:rPr lang="en-AU" sz="1800" dirty="0" smtClean="0"/>
              <a:t>/National debt will increase.</a:t>
            </a:r>
          </a:p>
          <a:p>
            <a:pPr lvl="2"/>
            <a:r>
              <a:rPr lang="en-AU" sz="1800" dirty="0" smtClean="0"/>
              <a:t>Government has to borrow money from the market for loanable funds!</a:t>
            </a:r>
          </a:p>
          <a:p>
            <a:pPr lvl="2"/>
            <a:r>
              <a:rPr lang="en-AU" sz="1800" dirty="0" smtClean="0"/>
              <a:t>Naturally connected to </a:t>
            </a:r>
            <a:r>
              <a:rPr lang="en-AU" sz="1800" dirty="0" smtClean="0">
                <a:solidFill>
                  <a:srgbClr val="00B0F0"/>
                </a:solidFill>
              </a:rPr>
              <a:t>expansionary fiscal </a:t>
            </a:r>
            <a:r>
              <a:rPr lang="en-AU" sz="1800" dirty="0">
                <a:solidFill>
                  <a:srgbClr val="00B0F0"/>
                </a:solidFill>
              </a:rPr>
              <a:t>policy </a:t>
            </a:r>
            <a:r>
              <a:rPr lang="en-AU" sz="1800" dirty="0"/>
              <a:t>(</a:t>
            </a:r>
            <a:r>
              <a:rPr lang="en-AU" sz="1800" dirty="0" smtClean="0"/>
              <a:t>↓Tax ↑G</a:t>
            </a:r>
            <a:r>
              <a:rPr lang="en-AU" sz="1800" dirty="0"/>
              <a:t>)</a:t>
            </a:r>
            <a:endParaRPr lang="en-AU" sz="1800" dirty="0" smtClean="0"/>
          </a:p>
          <a:p>
            <a:pPr lvl="1"/>
            <a:r>
              <a:rPr lang="en-AU" sz="2000" b="1" dirty="0" smtClean="0"/>
              <a:t>Budget Surplus</a:t>
            </a:r>
            <a:r>
              <a:rPr lang="en-AU" sz="2000" dirty="0" smtClean="0"/>
              <a:t>: Tax &gt; Government Expenditure</a:t>
            </a:r>
          </a:p>
          <a:p>
            <a:pPr lvl="2"/>
            <a:r>
              <a:rPr lang="en-AU" sz="1800" dirty="0" smtClean="0">
                <a:solidFill>
                  <a:srgbClr val="7030A0"/>
                </a:solidFill>
              </a:rPr>
              <a:t>National Savings </a:t>
            </a:r>
            <a:r>
              <a:rPr lang="en-AU" sz="1800" dirty="0" smtClean="0"/>
              <a:t>will </a:t>
            </a:r>
            <a:r>
              <a:rPr lang="en-AU" sz="1800" dirty="0" smtClean="0">
                <a:solidFill>
                  <a:srgbClr val="7030A0"/>
                </a:solidFill>
              </a:rPr>
              <a:t>increase</a:t>
            </a:r>
            <a:r>
              <a:rPr lang="en-AU" sz="1800" dirty="0" smtClean="0"/>
              <a:t>/National debt will decrease.</a:t>
            </a:r>
          </a:p>
          <a:p>
            <a:pPr lvl="2"/>
            <a:r>
              <a:rPr lang="en-AU" sz="1800" dirty="0"/>
              <a:t>Naturally connected to </a:t>
            </a:r>
            <a:r>
              <a:rPr lang="en-AU" sz="1800" dirty="0" smtClean="0">
                <a:solidFill>
                  <a:srgbClr val="00B0F0"/>
                </a:solidFill>
              </a:rPr>
              <a:t>contractionary </a:t>
            </a:r>
            <a:r>
              <a:rPr lang="en-AU" sz="1800" dirty="0">
                <a:solidFill>
                  <a:srgbClr val="00B0F0"/>
                </a:solidFill>
              </a:rPr>
              <a:t>fiscal policy </a:t>
            </a:r>
            <a:r>
              <a:rPr lang="en-AU" sz="1800" dirty="0" smtClean="0"/>
              <a:t>(↑Tax ↓G</a:t>
            </a:r>
            <a:r>
              <a:rPr lang="en-AU" sz="1800" dirty="0"/>
              <a:t>)</a:t>
            </a:r>
          </a:p>
          <a:p>
            <a:pPr lvl="2"/>
            <a:endParaRPr lang="en-A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20" y="904777"/>
            <a:ext cx="1202682" cy="10298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848601" y="1434033"/>
            <a:ext cx="4058332" cy="3511825"/>
            <a:chOff x="7265556" y="2801077"/>
            <a:chExt cx="3753948" cy="32082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556" y="2801077"/>
              <a:ext cx="3753948" cy="320824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573729" y="3171310"/>
              <a:ext cx="2087737" cy="2026047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355362" y="3589874"/>
            <a:ext cx="16345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Budget Deficit Spending</a:t>
            </a:r>
            <a:endParaRPr lang="en-AU" b="1" dirty="0"/>
          </a:p>
        </p:txBody>
      </p:sp>
      <p:sp>
        <p:nvSpPr>
          <p:cNvPr id="15" name="Right Arrow 14"/>
          <p:cNvSpPr/>
          <p:nvPr/>
        </p:nvSpPr>
        <p:spPr>
          <a:xfrm>
            <a:off x="5858479" y="3892076"/>
            <a:ext cx="521109" cy="34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Arrow 15"/>
          <p:cNvSpPr/>
          <p:nvPr/>
        </p:nvSpPr>
        <p:spPr>
          <a:xfrm>
            <a:off x="7821956" y="3884077"/>
            <a:ext cx="521109" cy="34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29" y="892379"/>
            <a:ext cx="1342737" cy="9673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079" y="738211"/>
            <a:ext cx="1324089" cy="112347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3554467" y="926320"/>
            <a:ext cx="988407" cy="74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128930" y="1859710"/>
            <a:ext cx="625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government uses tax and/or borrowing to finance its Government spending and Government transfers.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858479" y="892378"/>
            <a:ext cx="191927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Remember: Budget Deficit = </a:t>
            </a:r>
            <a:r>
              <a:rPr lang="en-AU" b="1" dirty="0" err="1" smtClean="0"/>
              <a:t>Gov</a:t>
            </a:r>
            <a:r>
              <a:rPr lang="en-AU" b="1" dirty="0" smtClean="0"/>
              <a:t> has to borrow money!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8198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Government Budget Deficits/Surpluses and Fiscal Policy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219" y="1744544"/>
            <a:ext cx="6791632" cy="1468181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We established in Unit 3 that Fiscal Policy is the combination of Taxes, Government spending and Government transfers to increase/decrease AD.</a:t>
            </a:r>
          </a:p>
          <a:p>
            <a:r>
              <a:rPr lang="en-AU" dirty="0" smtClean="0"/>
              <a:t>These are linked to the Government Budget which we said was determined by government expenditure and tax.</a:t>
            </a:r>
            <a:endParaRPr lang="en-AU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03122" y="3511934"/>
            <a:ext cx="7020233" cy="2552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00B050"/>
                </a:solidFill>
              </a:rPr>
              <a:t>government budget </a:t>
            </a:r>
            <a:r>
              <a:rPr lang="en-AU" dirty="0" smtClean="0"/>
              <a:t>is a </a:t>
            </a:r>
            <a:r>
              <a:rPr lang="en-AU" dirty="0" smtClean="0">
                <a:solidFill>
                  <a:srgbClr val="00B050"/>
                </a:solidFill>
              </a:rPr>
              <a:t>plan for government expenditure and tax </a:t>
            </a:r>
            <a:r>
              <a:rPr lang="en-AU" dirty="0" smtClean="0"/>
              <a:t>and can fall into three categories: </a:t>
            </a:r>
          </a:p>
          <a:p>
            <a:pPr lvl="1"/>
            <a:r>
              <a:rPr lang="en-AU" b="1" dirty="0" smtClean="0"/>
              <a:t>Balanced Budget</a:t>
            </a:r>
            <a:r>
              <a:rPr lang="en-AU" dirty="0" smtClean="0"/>
              <a:t>: Tax = Government Expenditure</a:t>
            </a:r>
          </a:p>
          <a:p>
            <a:pPr lvl="1"/>
            <a:r>
              <a:rPr lang="en-AU" b="1" dirty="0" smtClean="0"/>
              <a:t>Budget Deficit</a:t>
            </a:r>
            <a:r>
              <a:rPr lang="en-AU" dirty="0" smtClean="0"/>
              <a:t>: Tax &lt; Government Expenditure</a:t>
            </a:r>
          </a:p>
          <a:p>
            <a:pPr lvl="1"/>
            <a:r>
              <a:rPr lang="en-AU" b="1" dirty="0" smtClean="0"/>
              <a:t>Budget Surplus</a:t>
            </a:r>
            <a:r>
              <a:rPr lang="en-AU" dirty="0" smtClean="0"/>
              <a:t>: Tax &gt; Government Expenditure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986113" y="4653386"/>
            <a:ext cx="4412363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Neither Expansionary or Contractionary Fiscal Policy</a:t>
            </a:r>
            <a:endParaRPr lang="en-AU" sz="1400" b="1" dirty="0"/>
          </a:p>
        </p:txBody>
      </p:sp>
      <p:sp>
        <p:nvSpPr>
          <p:cNvPr id="6" name="Right Arrow 5"/>
          <p:cNvSpPr/>
          <p:nvPr/>
        </p:nvSpPr>
        <p:spPr>
          <a:xfrm>
            <a:off x="7423355" y="4734763"/>
            <a:ext cx="521109" cy="34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755055" y="5146056"/>
            <a:ext cx="394533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Expansionary Fiscal Policy</a:t>
            </a:r>
            <a:endParaRPr lang="en-AU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7192297" y="5227433"/>
            <a:ext cx="521109" cy="34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755056" y="5587065"/>
            <a:ext cx="394533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Contractionary Fiscal Policy</a:t>
            </a:r>
            <a:endParaRPr lang="en-AU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7192297" y="5668442"/>
            <a:ext cx="521109" cy="34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7986113" y="3038168"/>
            <a:ext cx="302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Associated with: </a:t>
            </a:r>
            <a:endParaRPr lang="en-AU" sz="2800" dirty="0"/>
          </a:p>
        </p:txBody>
      </p:sp>
      <p:sp>
        <p:nvSpPr>
          <p:cNvPr id="8" name="Down Arrow 7"/>
          <p:cNvSpPr/>
          <p:nvPr/>
        </p:nvSpPr>
        <p:spPr>
          <a:xfrm>
            <a:off x="8357419" y="3511934"/>
            <a:ext cx="1858297" cy="9617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7713406" y="1268361"/>
            <a:ext cx="398698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Budget Deficit – tends to go with Expansionary Fiscal Policy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Budget Surplus – tends to go with Contractionary Fiscal Policy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Phillips Curve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0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Public Debt vs Public Savings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Public Debt = </a:t>
            </a:r>
            <a:r>
              <a:rPr lang="en-AU" dirty="0" smtClean="0">
                <a:solidFill>
                  <a:srgbClr val="FF0000"/>
                </a:solidFill>
              </a:rPr>
              <a:t>negative</a:t>
            </a:r>
            <a:r>
              <a:rPr lang="en-AU" dirty="0" smtClean="0"/>
              <a:t> amount</a:t>
            </a:r>
          </a:p>
          <a:p>
            <a:pPr lvl="1"/>
            <a:r>
              <a:rPr lang="en-AU" dirty="0" smtClean="0"/>
              <a:t>The </a:t>
            </a:r>
            <a:r>
              <a:rPr lang="en-AU" dirty="0" smtClean="0">
                <a:solidFill>
                  <a:srgbClr val="FF0000"/>
                </a:solidFill>
              </a:rPr>
              <a:t>government has borrowed money</a:t>
            </a:r>
            <a:r>
              <a:rPr lang="en-AU" dirty="0" smtClean="0"/>
              <a:t> overall over a period of time.</a:t>
            </a:r>
          </a:p>
          <a:p>
            <a:pPr lvl="1"/>
            <a:r>
              <a:rPr lang="en-AU" dirty="0" smtClean="0"/>
              <a:t>Public debt can also be thought of as ‘negative savings’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Public </a:t>
            </a:r>
            <a:r>
              <a:rPr lang="en-AU" dirty="0"/>
              <a:t>Savings = </a:t>
            </a:r>
            <a:r>
              <a:rPr lang="en-AU" dirty="0">
                <a:solidFill>
                  <a:srgbClr val="92D050"/>
                </a:solidFill>
              </a:rPr>
              <a:t>positive</a:t>
            </a:r>
            <a:r>
              <a:rPr lang="en-AU" dirty="0"/>
              <a:t> amount</a:t>
            </a:r>
          </a:p>
          <a:p>
            <a:pPr lvl="1"/>
            <a:r>
              <a:rPr lang="en-AU" dirty="0"/>
              <a:t>The </a:t>
            </a:r>
            <a:r>
              <a:rPr lang="en-AU" dirty="0">
                <a:solidFill>
                  <a:srgbClr val="92D050"/>
                </a:solidFill>
              </a:rPr>
              <a:t>government has saved money </a:t>
            </a:r>
            <a:r>
              <a:rPr lang="en-AU" dirty="0"/>
              <a:t>overall over a period of time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7" y="4101792"/>
            <a:ext cx="3324689" cy="2210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934" y="3411359"/>
            <a:ext cx="3219899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91" y="247138"/>
            <a:ext cx="10515600" cy="706591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Debt vs Deficit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8" y="1280278"/>
            <a:ext cx="7283245" cy="1959794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What is the relationship between national debt and the budget deficit?</a:t>
            </a:r>
          </a:p>
          <a:p>
            <a:r>
              <a:rPr lang="en-AU" dirty="0" smtClean="0">
                <a:solidFill>
                  <a:srgbClr val="00B0F0"/>
                </a:solidFill>
              </a:rPr>
              <a:t>Budget deficit </a:t>
            </a:r>
            <a:r>
              <a:rPr lang="en-AU" dirty="0" smtClean="0"/>
              <a:t>= the amount for </a:t>
            </a:r>
            <a:r>
              <a:rPr lang="en-AU" dirty="0" smtClean="0">
                <a:solidFill>
                  <a:srgbClr val="00B0F0"/>
                </a:solidFill>
              </a:rPr>
              <a:t>one year</a:t>
            </a:r>
          </a:p>
          <a:p>
            <a:r>
              <a:rPr lang="en-AU" dirty="0" smtClean="0">
                <a:solidFill>
                  <a:srgbClr val="00B050"/>
                </a:solidFill>
              </a:rPr>
              <a:t>National debt </a:t>
            </a:r>
            <a:r>
              <a:rPr lang="en-AU" dirty="0" smtClean="0"/>
              <a:t>= the </a:t>
            </a:r>
            <a:r>
              <a:rPr lang="en-AU" dirty="0" smtClean="0">
                <a:solidFill>
                  <a:srgbClr val="00B050"/>
                </a:solidFill>
              </a:rPr>
              <a:t>total accumulated amount </a:t>
            </a:r>
            <a:r>
              <a:rPr lang="en-AU" dirty="0" smtClean="0"/>
              <a:t>over the years</a:t>
            </a:r>
          </a:p>
          <a:p>
            <a:pPr lvl="2"/>
            <a:endParaRPr lang="en-AU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5078" y="3475998"/>
            <a:ext cx="7098889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sz="2000" b="1" dirty="0" smtClean="0"/>
              <a:t>Analogies to explain stock vs flow</a:t>
            </a:r>
            <a:endParaRPr lang="en-AU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Water in a bath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Budget </a:t>
            </a:r>
            <a:r>
              <a:rPr lang="en-AU" dirty="0" smtClean="0"/>
              <a:t>deficit (flow) </a:t>
            </a:r>
            <a:r>
              <a:rPr lang="en-AU" dirty="0"/>
              <a:t>= water draining out of a bath at 1L/min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National </a:t>
            </a:r>
            <a:r>
              <a:rPr lang="en-AU" dirty="0" smtClean="0"/>
              <a:t>Savings (stock) </a:t>
            </a:r>
            <a:r>
              <a:rPr lang="en-AU" dirty="0"/>
              <a:t>= the total amount of water in the bathtub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A car’s speed and acceleration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Budget </a:t>
            </a:r>
            <a:r>
              <a:rPr lang="en-AU" dirty="0" smtClean="0"/>
              <a:t>deficit (flow) </a:t>
            </a:r>
            <a:r>
              <a:rPr lang="en-AU" dirty="0"/>
              <a:t>= </a:t>
            </a:r>
            <a:r>
              <a:rPr lang="en-AU" dirty="0" smtClean="0"/>
              <a:t>the change in speed of the car to 5km/h slower</a:t>
            </a:r>
            <a:endParaRPr lang="en-A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National Savings </a:t>
            </a:r>
            <a:r>
              <a:rPr lang="en-AU" dirty="0" smtClean="0"/>
              <a:t>(stock) = the current speed of the car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144001" y="2146968"/>
            <a:ext cx="288085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Debt = the total accumulated amount, a ‘stock’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Deficit = the amount for just the year, a ‘flow’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734" y="247138"/>
            <a:ext cx="2696834" cy="1792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9122" y="1960516"/>
            <a:ext cx="110121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Flow</a:t>
            </a:r>
            <a:endParaRPr lang="en-A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99122" y="2977493"/>
            <a:ext cx="110121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Stock</a:t>
            </a:r>
            <a:endParaRPr lang="en-A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8323" y="4008387"/>
            <a:ext cx="4306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We call the accumulated amount a ‘</a:t>
            </a:r>
            <a:r>
              <a:rPr lang="en-AU" sz="2800" b="1" dirty="0" smtClean="0"/>
              <a:t>stock</a:t>
            </a:r>
            <a:r>
              <a:rPr lang="en-AU" sz="2800" dirty="0" smtClean="0"/>
              <a:t>’ and the change in that amount a ‘</a:t>
            </a:r>
            <a:r>
              <a:rPr lang="en-AU" sz="2800" b="1" dirty="0" smtClean="0"/>
              <a:t>flow</a:t>
            </a:r>
            <a:r>
              <a:rPr lang="en-AU" sz="2800" dirty="0" smtClean="0"/>
              <a:t>’.</a:t>
            </a:r>
            <a:endParaRPr lang="en-AU" sz="2800" dirty="0"/>
          </a:p>
        </p:txBody>
      </p:sp>
      <p:sp>
        <p:nvSpPr>
          <p:cNvPr id="12" name="Right Arrow 11"/>
          <p:cNvSpPr/>
          <p:nvPr/>
        </p:nvSpPr>
        <p:spPr>
          <a:xfrm rot="2878840">
            <a:off x="7095470" y="2933453"/>
            <a:ext cx="1791735" cy="76831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4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91" y="247138"/>
            <a:ext cx="10515600" cy="706591"/>
          </a:xfrm>
        </p:spPr>
        <p:txBody>
          <a:bodyPr/>
          <a:lstStyle/>
          <a:p>
            <a:r>
              <a:rPr lang="en-AU" dirty="0" smtClean="0"/>
              <a:t>Surplus vs Savings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76" y="1065981"/>
            <a:ext cx="6388510" cy="3041342"/>
          </a:xfrm>
        </p:spPr>
        <p:txBody>
          <a:bodyPr>
            <a:normAutofit/>
          </a:bodyPr>
          <a:lstStyle/>
          <a:p>
            <a:r>
              <a:rPr lang="en-AU" dirty="0" smtClean="0"/>
              <a:t>What is the relationship between national debt and the budget deficit?</a:t>
            </a:r>
          </a:p>
          <a:p>
            <a:r>
              <a:rPr lang="en-AU" dirty="0" smtClean="0">
                <a:solidFill>
                  <a:srgbClr val="00B0F0"/>
                </a:solidFill>
              </a:rPr>
              <a:t>Budget Surplus </a:t>
            </a:r>
            <a:r>
              <a:rPr lang="en-AU" dirty="0" smtClean="0"/>
              <a:t>= the amount for </a:t>
            </a:r>
            <a:r>
              <a:rPr lang="en-AU" dirty="0" smtClean="0">
                <a:solidFill>
                  <a:srgbClr val="00B0F0"/>
                </a:solidFill>
              </a:rPr>
              <a:t>one year</a:t>
            </a:r>
          </a:p>
          <a:p>
            <a:r>
              <a:rPr lang="en-AU" dirty="0" smtClean="0">
                <a:solidFill>
                  <a:srgbClr val="00B050"/>
                </a:solidFill>
              </a:rPr>
              <a:t>National Savings </a:t>
            </a:r>
            <a:r>
              <a:rPr lang="en-AU" dirty="0" smtClean="0"/>
              <a:t>= the </a:t>
            </a:r>
            <a:r>
              <a:rPr lang="en-AU" dirty="0" smtClean="0">
                <a:solidFill>
                  <a:srgbClr val="00B050"/>
                </a:solidFill>
              </a:rPr>
              <a:t>total accumulated</a:t>
            </a:r>
            <a:r>
              <a:rPr lang="en-AU" dirty="0" smtClean="0"/>
              <a:t> over multiple years</a:t>
            </a:r>
          </a:p>
          <a:p>
            <a:pPr lvl="2"/>
            <a:endParaRPr lang="en-A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15415" y="2091999"/>
            <a:ext cx="400961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Savings = the total accumulated amount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Surplus = the amount for just the year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60" y="134886"/>
            <a:ext cx="2634531" cy="1808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9122" y="1960516"/>
            <a:ext cx="110121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Flow</a:t>
            </a:r>
            <a:endParaRPr lang="en-A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99122" y="2977493"/>
            <a:ext cx="110121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Stock</a:t>
            </a:r>
            <a:endParaRPr lang="en-A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18323" y="4008387"/>
            <a:ext cx="4306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We call the accumulated amount a ‘</a:t>
            </a:r>
            <a:r>
              <a:rPr lang="en-AU" sz="2800" b="1" dirty="0" smtClean="0"/>
              <a:t>stock</a:t>
            </a:r>
            <a:r>
              <a:rPr lang="en-AU" sz="2800" dirty="0" smtClean="0"/>
              <a:t>’ and the change in that amount a ‘</a:t>
            </a:r>
            <a:r>
              <a:rPr lang="en-AU" sz="2800" b="1" dirty="0" smtClean="0"/>
              <a:t>flow</a:t>
            </a:r>
            <a:r>
              <a:rPr lang="en-AU" sz="2800" dirty="0" smtClean="0"/>
              <a:t>’.</a:t>
            </a:r>
            <a:endParaRPr lang="en-AU" sz="2800" dirty="0"/>
          </a:p>
        </p:txBody>
      </p:sp>
      <p:sp>
        <p:nvSpPr>
          <p:cNvPr id="10" name="Right Arrow 9"/>
          <p:cNvSpPr/>
          <p:nvPr/>
        </p:nvSpPr>
        <p:spPr>
          <a:xfrm rot="2878840">
            <a:off x="7095470" y="2933453"/>
            <a:ext cx="1791735" cy="76831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6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607981"/>
              </p:ext>
            </p:extLst>
          </p:nvPr>
        </p:nvGraphicFramePr>
        <p:xfrm>
          <a:off x="602226" y="154141"/>
          <a:ext cx="11029333" cy="439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619">
                  <a:extLst>
                    <a:ext uri="{9D8B030D-6E8A-4147-A177-3AD203B41FA5}">
                      <a16:colId xmlns:a16="http://schemas.microsoft.com/office/drawing/2014/main" val="2812896125"/>
                    </a:ext>
                  </a:extLst>
                </a:gridCol>
                <a:gridCol w="659638">
                  <a:extLst>
                    <a:ext uri="{9D8B030D-6E8A-4147-A177-3AD203B41FA5}">
                      <a16:colId xmlns:a16="http://schemas.microsoft.com/office/drawing/2014/main" val="970825363"/>
                    </a:ext>
                  </a:extLst>
                </a:gridCol>
                <a:gridCol w="2091356">
                  <a:extLst>
                    <a:ext uri="{9D8B030D-6E8A-4147-A177-3AD203B41FA5}">
                      <a16:colId xmlns:a16="http://schemas.microsoft.com/office/drawing/2014/main" val="1242076516"/>
                    </a:ext>
                  </a:extLst>
                </a:gridCol>
                <a:gridCol w="1975863">
                  <a:extLst>
                    <a:ext uri="{9D8B030D-6E8A-4147-A177-3AD203B41FA5}">
                      <a16:colId xmlns:a16="http://schemas.microsoft.com/office/drawing/2014/main" val="2599921782"/>
                    </a:ext>
                  </a:extLst>
                </a:gridCol>
                <a:gridCol w="1575619">
                  <a:extLst>
                    <a:ext uri="{9D8B030D-6E8A-4147-A177-3AD203B41FA5}">
                      <a16:colId xmlns:a16="http://schemas.microsoft.com/office/drawing/2014/main" val="2126413483"/>
                    </a:ext>
                  </a:extLst>
                </a:gridCol>
                <a:gridCol w="1575619">
                  <a:extLst>
                    <a:ext uri="{9D8B030D-6E8A-4147-A177-3AD203B41FA5}">
                      <a16:colId xmlns:a16="http://schemas.microsoft.com/office/drawing/2014/main" val="2465545483"/>
                    </a:ext>
                  </a:extLst>
                </a:gridCol>
                <a:gridCol w="1575619">
                  <a:extLst>
                    <a:ext uri="{9D8B030D-6E8A-4147-A177-3AD203B41FA5}">
                      <a16:colId xmlns:a16="http://schemas.microsoft.com/office/drawing/2014/main" val="3146159301"/>
                    </a:ext>
                  </a:extLst>
                </a:gridCol>
              </a:tblGrid>
              <a:tr h="95690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+/-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Definition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Effect</a:t>
                      </a:r>
                      <a:r>
                        <a:rPr lang="en-AU" baseline="0" dirty="0" smtClean="0"/>
                        <a:t> on Public Savings (and National Savings)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Effect on Public Debt</a:t>
                      </a:r>
                    </a:p>
                    <a:p>
                      <a:r>
                        <a:rPr lang="en-AU" dirty="0" smtClean="0"/>
                        <a:t>(National</a:t>
                      </a:r>
                      <a:r>
                        <a:rPr lang="en-AU" baseline="0" dirty="0" smtClean="0"/>
                        <a:t> Debt)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Effect on Loanable Funds Market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Association</a:t>
                      </a:r>
                      <a:r>
                        <a:rPr lang="en-AU" baseline="0" dirty="0" smtClean="0"/>
                        <a:t> to Fiscal Policy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13961"/>
                  </a:ext>
                </a:extLst>
              </a:tr>
              <a:tr h="824529">
                <a:tc>
                  <a:txBody>
                    <a:bodyPr/>
                    <a:lstStyle/>
                    <a:p>
                      <a:r>
                        <a:rPr lang="en-AU" dirty="0" smtClean="0"/>
                        <a:t>Balanced</a:t>
                      </a:r>
                      <a:r>
                        <a:rPr lang="en-AU" baseline="0" dirty="0" smtClean="0"/>
                        <a:t> Budget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Tax = Government Expenditure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 Effect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 Effect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 Effect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 connection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1077"/>
                  </a:ext>
                </a:extLst>
              </a:tr>
              <a:tr h="824529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Budget Deficit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4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AU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Tax &lt; Government Expenditure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Decrease</a:t>
                      </a:r>
                      <a:r>
                        <a:rPr lang="en-AU" baseline="0" dirty="0" smtClean="0"/>
                        <a:t> (Savings reduced)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Increase (Debt increased)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Increase</a:t>
                      </a:r>
                      <a:r>
                        <a:rPr lang="en-AU" baseline="0" dirty="0" smtClean="0"/>
                        <a:t> D</a:t>
                      </a:r>
                      <a:r>
                        <a:rPr lang="en-AU" baseline="-25000" dirty="0" smtClean="0"/>
                        <a:t>LF</a:t>
                      </a:r>
                    </a:p>
                    <a:p>
                      <a:r>
                        <a:rPr lang="en-AU" baseline="0" dirty="0" smtClean="0"/>
                        <a:t>(</a:t>
                      </a:r>
                      <a:r>
                        <a:rPr lang="en-AU" baseline="0" dirty="0" err="1" smtClean="0"/>
                        <a:t>Gov</a:t>
                      </a:r>
                      <a:r>
                        <a:rPr lang="en-AU" baseline="0" dirty="0" smtClean="0"/>
                        <a:t> borrowing)</a:t>
                      </a:r>
                      <a:endParaRPr lang="en-A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aseline="0" dirty="0" smtClean="0"/>
                        <a:t>Associated with Expansionary FP </a:t>
                      </a:r>
                      <a:endParaRPr lang="en-A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70207"/>
                  </a:ext>
                </a:extLst>
              </a:tr>
              <a:tr h="824529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Budget Surplus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4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en-A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/>
                        <a:t>Tax &gt; Government Expenditure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Increase</a:t>
                      </a:r>
                      <a:r>
                        <a:rPr lang="en-AU" baseline="0" dirty="0" smtClean="0"/>
                        <a:t> (Savings increased)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Decrease (Debt decreased)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Decrease</a:t>
                      </a:r>
                      <a:r>
                        <a:rPr lang="en-AU" baseline="0" dirty="0" smtClean="0"/>
                        <a:t> D</a:t>
                      </a:r>
                      <a:r>
                        <a:rPr lang="en-AU" baseline="-25000" dirty="0" smtClean="0"/>
                        <a:t>LF</a:t>
                      </a:r>
                    </a:p>
                    <a:p>
                      <a:r>
                        <a:rPr lang="en-AU" baseline="0" dirty="0" smtClean="0"/>
                        <a:t>(less </a:t>
                      </a:r>
                      <a:r>
                        <a:rPr lang="en-AU" baseline="0" dirty="0" err="1" smtClean="0"/>
                        <a:t>Gov</a:t>
                      </a:r>
                      <a:r>
                        <a:rPr lang="en-AU" baseline="0" dirty="0" smtClean="0"/>
                        <a:t> borrowing)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Associated with Contractionary FP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80776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24" y="4755814"/>
            <a:ext cx="2534866" cy="2116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77" y="4650657"/>
            <a:ext cx="2613056" cy="22213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455742" y="2015613"/>
            <a:ext cx="1543664" cy="1366684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6576462" y="4383489"/>
            <a:ext cx="3905684" cy="2719838"/>
          </a:xfrm>
          <a:prstGeom prst="ellipse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8399505" y="3231060"/>
            <a:ext cx="1543664" cy="1366684"/>
          </a:xfrm>
          <a:prstGeom prst="ellipse">
            <a:avLst/>
          </a:prstGeom>
          <a:solidFill>
            <a:schemeClr val="accent6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2211208" y="4383489"/>
            <a:ext cx="3905684" cy="2719838"/>
          </a:xfrm>
          <a:prstGeom prst="ellipse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0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5.5 Crowding Out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have talked about Fiscal Policy in previous classes.</a:t>
            </a:r>
          </a:p>
          <a:p>
            <a:r>
              <a:rPr lang="en-AU" dirty="0"/>
              <a:t>There is one ‘issue’ with Fiscal Policy that we did not previously covered, which we can now analyse following our coverage of the loanable funds market.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75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063" y="215987"/>
            <a:ext cx="4958574" cy="97841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Loanable Funds Market Demand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755" y="1097281"/>
            <a:ext cx="5380522" cy="5235284"/>
          </a:xfrm>
        </p:spPr>
        <p:txBody>
          <a:bodyPr>
            <a:normAutofit/>
          </a:bodyPr>
          <a:lstStyle/>
          <a:p>
            <a:r>
              <a:rPr lang="en-AU" dirty="0" smtClean="0"/>
              <a:t>While we have focused on the borrowing of households and firms, Government also often borrows money. </a:t>
            </a:r>
          </a:p>
          <a:p>
            <a:r>
              <a:rPr lang="en-AU" dirty="0"/>
              <a:t>Recall that D</a:t>
            </a:r>
            <a:r>
              <a:rPr lang="en-AU" baseline="-25000" dirty="0"/>
              <a:t>LF</a:t>
            </a:r>
            <a:r>
              <a:rPr lang="en-AU" dirty="0"/>
              <a:t> comes from borrowing from:</a:t>
            </a:r>
          </a:p>
          <a:p>
            <a:pPr lvl="1"/>
            <a:r>
              <a:rPr lang="en-AU" dirty="0"/>
              <a:t>Households</a:t>
            </a:r>
          </a:p>
          <a:p>
            <a:pPr lvl="1"/>
            <a:r>
              <a:rPr lang="en-AU" dirty="0" smtClean="0"/>
              <a:t>Firms</a:t>
            </a:r>
          </a:p>
          <a:p>
            <a:pPr lvl="1"/>
            <a:r>
              <a:rPr lang="en-AU" dirty="0" smtClean="0"/>
              <a:t>Government</a:t>
            </a:r>
            <a:endParaRPr lang="en-AU" dirty="0"/>
          </a:p>
          <a:p>
            <a:r>
              <a:rPr lang="en-AU" dirty="0"/>
              <a:t>So if we divided the D</a:t>
            </a:r>
            <a:r>
              <a:rPr lang="en-AU" baseline="-25000" dirty="0"/>
              <a:t>LF</a:t>
            </a:r>
            <a:r>
              <a:rPr lang="en-AU" dirty="0"/>
              <a:t> into D</a:t>
            </a:r>
            <a:r>
              <a:rPr lang="en-AU" baseline="-25000" dirty="0"/>
              <a:t>LF</a:t>
            </a:r>
            <a:r>
              <a:rPr lang="en-AU" dirty="0"/>
              <a:t> </a:t>
            </a:r>
            <a:r>
              <a:rPr lang="en-AU" baseline="-25000" dirty="0"/>
              <a:t>Private</a:t>
            </a:r>
            <a:r>
              <a:rPr lang="en-AU" dirty="0"/>
              <a:t> and D</a:t>
            </a:r>
            <a:r>
              <a:rPr lang="en-AU" baseline="-25000" dirty="0"/>
              <a:t>LF</a:t>
            </a:r>
            <a:r>
              <a:rPr lang="en-AU" dirty="0"/>
              <a:t> </a:t>
            </a:r>
            <a:r>
              <a:rPr lang="en-AU" baseline="-25000" dirty="0"/>
              <a:t>Government</a:t>
            </a:r>
            <a:r>
              <a:rPr lang="en-AU" dirty="0"/>
              <a:t> it would appear like this: 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72" y="3570114"/>
            <a:ext cx="5298004" cy="3359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787" y="1"/>
            <a:ext cx="2754203" cy="1722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096" y="0"/>
            <a:ext cx="2373232" cy="1636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525" y="1641047"/>
            <a:ext cx="2480498" cy="1737278"/>
          </a:xfrm>
          <a:prstGeom prst="rect">
            <a:avLst/>
          </a:prstGeom>
        </p:spPr>
      </p:pic>
      <p:sp>
        <p:nvSpPr>
          <p:cNvPr id="12" name="Equal 11"/>
          <p:cNvSpPr/>
          <p:nvPr/>
        </p:nvSpPr>
        <p:spPr>
          <a:xfrm>
            <a:off x="8338437" y="3363969"/>
            <a:ext cx="1374047" cy="88071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7968032" y="587141"/>
            <a:ext cx="461755" cy="481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Plus 13"/>
          <p:cNvSpPr/>
          <p:nvPr/>
        </p:nvSpPr>
        <p:spPr>
          <a:xfrm>
            <a:off x="7494708" y="2121941"/>
            <a:ext cx="461755" cy="481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79" y="226377"/>
            <a:ext cx="8556057" cy="56852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Crowding Out – Loanable Funds Market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3838" y="1126156"/>
            <a:ext cx="3489962" cy="5050807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Because the D</a:t>
            </a:r>
            <a:r>
              <a:rPr lang="en-AU" baseline="-25000" dirty="0" smtClean="0">
                <a:solidFill>
                  <a:srgbClr val="00B050"/>
                </a:solidFill>
              </a:rPr>
              <a:t>LF</a:t>
            </a:r>
            <a:r>
              <a:rPr lang="en-AU" dirty="0" smtClean="0">
                <a:solidFill>
                  <a:srgbClr val="00B050"/>
                </a:solidFill>
              </a:rPr>
              <a:t> has increased, there is an increase in total borrowing. ↑Total borrowing</a:t>
            </a:r>
          </a:p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The difference between D</a:t>
            </a:r>
            <a:r>
              <a:rPr lang="en-AU" baseline="-25000" dirty="0" smtClean="0">
                <a:solidFill>
                  <a:schemeClr val="accent1">
                    <a:lumMod val="75000"/>
                  </a:schemeClr>
                </a:solidFill>
              </a:rPr>
              <a:t>LF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1 and D</a:t>
            </a:r>
            <a:r>
              <a:rPr lang="en-AU" baseline="-25000" dirty="0" smtClean="0">
                <a:solidFill>
                  <a:schemeClr val="accent1">
                    <a:lumMod val="75000"/>
                  </a:schemeClr>
                </a:solidFill>
              </a:rPr>
              <a:t>LF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2 is due to government.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↑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Gov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 borrowing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However, because of the increase in real interest rate, private borrowing/investment will actually decrease slightly↓</a:t>
            </a:r>
          </a:p>
          <a:p>
            <a:pPr lvl="1"/>
            <a:r>
              <a:rPr lang="en-AU" dirty="0" smtClean="0"/>
              <a:t>This reduction in private borrowing is what gives ‘crowding out’ its name.</a:t>
            </a:r>
            <a:endParaRPr lang="en-AU" dirty="0"/>
          </a:p>
          <a:p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514150" y="904139"/>
            <a:ext cx="7340063" cy="5737293"/>
            <a:chOff x="7265556" y="2801077"/>
            <a:chExt cx="3753948" cy="32082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5556" y="2801077"/>
              <a:ext cx="3753948" cy="320824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8573729" y="3171310"/>
              <a:ext cx="2087737" cy="2026047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4184181" y="3377810"/>
            <a:ext cx="0" cy="25802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4677878" y="4001294"/>
            <a:ext cx="356135" cy="39745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4193807" y="4667924"/>
            <a:ext cx="840206" cy="397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 flipH="1">
            <a:off x="4184181" y="5189396"/>
            <a:ext cx="420103" cy="3974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6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13" y="61225"/>
            <a:ext cx="10515600" cy="1325563"/>
          </a:xfrm>
        </p:spPr>
        <p:txBody>
          <a:bodyPr/>
          <a:lstStyle/>
          <a:p>
            <a:r>
              <a:rPr lang="en-AU" dirty="0" smtClean="0"/>
              <a:t>Crowding Out – AD/AS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220"/>
            <a:ext cx="6925642" cy="4420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2370" y="1338066"/>
            <a:ext cx="404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Short Run Effect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 smtClean="0"/>
              <a:t>Crowding out leads to less private investment spending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 smtClean="0"/>
              <a:t>Decrease in levels of interest sensitive private spending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 smtClean="0"/>
              <a:t>While </a:t>
            </a:r>
            <a:r>
              <a:rPr lang="en-AU" sz="2400" dirty="0"/>
              <a:t>G will increase, there will be a reduction in I which will counteract the increase in AD.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/>
              <a:t>This will cause AD</a:t>
            </a:r>
            <a:r>
              <a:rPr lang="en-AU" sz="2400" baseline="-25000" dirty="0"/>
              <a:t>2</a:t>
            </a:r>
            <a:r>
              <a:rPr lang="en-AU" sz="2400" dirty="0"/>
              <a:t> rather than </a:t>
            </a:r>
            <a:r>
              <a:rPr lang="en-AU" sz="2400" dirty="0" smtClean="0"/>
              <a:t>AD</a:t>
            </a:r>
            <a:r>
              <a:rPr lang="en-AU" sz="2400" baseline="-25000" dirty="0" smtClean="0"/>
              <a:t>1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329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 Term Effect of Crowding Out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13" y="1690688"/>
            <a:ext cx="529309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Long Term Effects</a:t>
            </a:r>
          </a:p>
          <a:p>
            <a:r>
              <a:rPr lang="en-AU" dirty="0"/>
              <a:t>The increase in deficit spending leads to an increase in the Real Interest Rate, which leads to a decrease in investment spending</a:t>
            </a:r>
          </a:p>
          <a:p>
            <a:r>
              <a:rPr lang="en-AU" dirty="0" smtClean="0"/>
              <a:t>A decrease in investment causes the </a:t>
            </a:r>
            <a:r>
              <a:rPr lang="en-AU" dirty="0" smtClean="0">
                <a:solidFill>
                  <a:srgbClr val="00B0F0"/>
                </a:solidFill>
              </a:rPr>
              <a:t>economic growth rate to slow</a:t>
            </a:r>
            <a:r>
              <a:rPr lang="en-AU" dirty="0" smtClean="0"/>
              <a:t>, because </a:t>
            </a:r>
            <a:r>
              <a:rPr lang="en-AU" dirty="0" smtClean="0">
                <a:solidFill>
                  <a:srgbClr val="00B0F0"/>
                </a:solidFill>
              </a:rPr>
              <a:t>fewer capital goods </a:t>
            </a:r>
            <a:r>
              <a:rPr lang="en-AU" dirty="0" smtClean="0"/>
              <a:t>are being produced relative to the economy's productive capacity.</a:t>
            </a:r>
          </a:p>
          <a:p>
            <a:r>
              <a:rPr lang="en-AU" dirty="0" smtClean="0"/>
              <a:t>This can be represented by the LRAS not shifting to the right as much.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412" y="1690688"/>
            <a:ext cx="5659207" cy="43513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777439" y="2425033"/>
            <a:ext cx="1310638" cy="79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Arrow 6"/>
          <p:cNvSpPr/>
          <p:nvPr/>
        </p:nvSpPr>
        <p:spPr>
          <a:xfrm>
            <a:off x="8718886" y="3385094"/>
            <a:ext cx="829376" cy="1004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8718886" y="3504355"/>
            <a:ext cx="71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Growth after crowding out</a:t>
            </a:r>
            <a:endParaRPr lang="en-A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8864483" y="2615985"/>
            <a:ext cx="882313" cy="608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Growth (no crowding out)</a:t>
            </a:r>
            <a:endParaRPr lang="en-A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973942" y="1643695"/>
            <a:ext cx="161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solidFill>
                  <a:srgbClr val="0070C0"/>
                </a:solidFill>
              </a:rPr>
              <a:t>LRAS</a:t>
            </a:r>
            <a:r>
              <a:rPr lang="en-AU" baseline="-25000" dirty="0" err="1" smtClean="0">
                <a:solidFill>
                  <a:srgbClr val="0070C0"/>
                </a:solidFill>
              </a:rPr>
              <a:t>crowding</a:t>
            </a:r>
            <a:r>
              <a:rPr lang="en-AU" baseline="-25000" dirty="0" smtClean="0">
                <a:solidFill>
                  <a:srgbClr val="0070C0"/>
                </a:solidFill>
              </a:rPr>
              <a:t> out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9525" y="1936440"/>
            <a:ext cx="161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solidFill>
                  <a:srgbClr val="00B050"/>
                </a:solidFill>
              </a:rPr>
              <a:t>LRAS</a:t>
            </a:r>
            <a:r>
              <a:rPr lang="en-AU" baseline="-25000" dirty="0" err="1" smtClean="0">
                <a:solidFill>
                  <a:srgbClr val="00B050"/>
                </a:solidFill>
              </a:rPr>
              <a:t>no</a:t>
            </a:r>
            <a:r>
              <a:rPr lang="en-AU" dirty="0">
                <a:solidFill>
                  <a:srgbClr val="00B050"/>
                </a:solidFill>
              </a:rPr>
              <a:t> </a:t>
            </a:r>
            <a:r>
              <a:rPr lang="en-AU" baseline="-25000" dirty="0" smtClean="0">
                <a:solidFill>
                  <a:srgbClr val="00B050"/>
                </a:solidFill>
              </a:rPr>
              <a:t>crowding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1377" y="5707781"/>
            <a:ext cx="253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Less capital goods will lead to lower growth rates. 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8763803" y="334827"/>
            <a:ext cx="253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Note: This does not mean growth will be negative, just increasing at a decreasing rate.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29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0" y="101871"/>
            <a:ext cx="10515600" cy="1325563"/>
          </a:xfrm>
        </p:spPr>
        <p:txBody>
          <a:bodyPr/>
          <a:lstStyle/>
          <a:p>
            <a:r>
              <a:rPr lang="en-AU" dirty="0" smtClean="0"/>
              <a:t>Crowding Out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52" y="1517433"/>
            <a:ext cx="5139088" cy="4351338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The governments increase in </a:t>
            </a:r>
            <a:r>
              <a:rPr lang="en-AU" dirty="0" smtClean="0">
                <a:solidFill>
                  <a:srgbClr val="00B050"/>
                </a:solidFill>
              </a:rPr>
              <a:t>deficit spending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00B050"/>
                </a:solidFill>
              </a:rPr>
              <a:t>due to expansionary fiscal policy</a:t>
            </a:r>
            <a:r>
              <a:rPr lang="en-AU" dirty="0" smtClean="0"/>
              <a:t>, causes </a:t>
            </a:r>
            <a:r>
              <a:rPr lang="en-AU" dirty="0" smtClean="0">
                <a:solidFill>
                  <a:srgbClr val="00B050"/>
                </a:solidFill>
              </a:rPr>
              <a:t>real interest rates to increase </a:t>
            </a:r>
            <a:r>
              <a:rPr lang="en-AU" dirty="0" smtClean="0"/>
              <a:t>in the loanable funds market.</a:t>
            </a:r>
          </a:p>
          <a:p>
            <a:r>
              <a:rPr lang="en-AU" dirty="0"/>
              <a:t>Crowding out occurs from </a:t>
            </a:r>
            <a:r>
              <a:rPr lang="en-AU" dirty="0">
                <a:solidFill>
                  <a:srgbClr val="00B0F0"/>
                </a:solidFill>
              </a:rPr>
              <a:t>deficit spending </a:t>
            </a:r>
            <a:r>
              <a:rPr lang="en-AU" dirty="0"/>
              <a:t>that</a:t>
            </a:r>
            <a:r>
              <a:rPr lang="en-AU" dirty="0">
                <a:solidFill>
                  <a:srgbClr val="00B0F0"/>
                </a:solidFill>
              </a:rPr>
              <a:t> increases interest rates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The increase in real interest rates leads to </a:t>
            </a:r>
            <a:r>
              <a:rPr lang="en-AU" dirty="0" smtClean="0">
                <a:solidFill>
                  <a:srgbClr val="00B0F0"/>
                </a:solidFill>
              </a:rPr>
              <a:t>less creation of capital stock </a:t>
            </a:r>
            <a:r>
              <a:rPr lang="en-AU" dirty="0" smtClean="0"/>
              <a:t>(and also technology improvements from research and development) which results in </a:t>
            </a:r>
            <a:r>
              <a:rPr lang="en-AU" dirty="0" smtClean="0">
                <a:solidFill>
                  <a:srgbClr val="00B0F0"/>
                </a:solidFill>
              </a:rPr>
              <a:t>less economic growth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(Note: The growth may still be positive, but less positive)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32" y="256150"/>
            <a:ext cx="4613042" cy="3610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88" y="4507589"/>
            <a:ext cx="3241673" cy="2068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257" y="4356552"/>
            <a:ext cx="2659966" cy="2371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1057" y="4020636"/>
            <a:ext cx="215605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Short Run Effect</a:t>
            </a:r>
            <a:endParaRPr lang="en-A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17781" y="3997968"/>
            <a:ext cx="215605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Long Run Effect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2445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9" y="242417"/>
            <a:ext cx="4009263" cy="833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Phillips Curve and Output Gaps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33" y="242417"/>
            <a:ext cx="4223167" cy="3529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44019" y="3587411"/>
            <a:ext cx="322252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High inflation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B050"/>
                </a:solidFill>
              </a:rPr>
              <a:t>lower </a:t>
            </a:r>
            <a:r>
              <a:rPr lang="en-US" sz="2000" dirty="0" smtClean="0">
                <a:solidFill>
                  <a:srgbClr val="00B050"/>
                </a:solidFill>
              </a:rPr>
              <a:t>unemployment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698" y="3587411"/>
            <a:ext cx="303810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Low inflation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higher </a:t>
            </a:r>
            <a:r>
              <a:rPr lang="en-US" sz="2000" dirty="0" smtClean="0">
                <a:solidFill>
                  <a:srgbClr val="FF0000"/>
                </a:solidFill>
              </a:rPr>
              <a:t>unemployment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65" y="4295297"/>
            <a:ext cx="2353345" cy="2234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10" y="4299740"/>
            <a:ext cx="2589942" cy="255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881" y="4649240"/>
            <a:ext cx="2150349" cy="210360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892413" y="2056225"/>
            <a:ext cx="68826" cy="7737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229494" y="4483455"/>
            <a:ext cx="178824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Natural Rate of Inflation = NRU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533832" y="2517058"/>
            <a:ext cx="5911243" cy="1091381"/>
          </a:xfrm>
          <a:custGeom>
            <a:avLst/>
            <a:gdLst>
              <a:gd name="connsiteX0" fmla="*/ 0 w 5911243"/>
              <a:gd name="connsiteY0" fmla="*/ 1091381 h 1091381"/>
              <a:gd name="connsiteX1" fmla="*/ 108155 w 5911243"/>
              <a:gd name="connsiteY1" fmla="*/ 1002890 h 1091381"/>
              <a:gd name="connsiteX2" fmla="*/ 147484 w 5911243"/>
              <a:gd name="connsiteY2" fmla="*/ 963561 h 1091381"/>
              <a:gd name="connsiteX3" fmla="*/ 196645 w 5911243"/>
              <a:gd name="connsiteY3" fmla="*/ 943897 h 1091381"/>
              <a:gd name="connsiteX4" fmla="*/ 235974 w 5911243"/>
              <a:gd name="connsiteY4" fmla="*/ 914400 h 1091381"/>
              <a:gd name="connsiteX5" fmla="*/ 285136 w 5911243"/>
              <a:gd name="connsiteY5" fmla="*/ 904568 h 1091381"/>
              <a:gd name="connsiteX6" fmla="*/ 314633 w 5911243"/>
              <a:gd name="connsiteY6" fmla="*/ 894736 h 1091381"/>
              <a:gd name="connsiteX7" fmla="*/ 353962 w 5911243"/>
              <a:gd name="connsiteY7" fmla="*/ 884903 h 1091381"/>
              <a:gd name="connsiteX8" fmla="*/ 412955 w 5911243"/>
              <a:gd name="connsiteY8" fmla="*/ 855407 h 1091381"/>
              <a:gd name="connsiteX9" fmla="*/ 452284 w 5911243"/>
              <a:gd name="connsiteY9" fmla="*/ 845574 h 1091381"/>
              <a:gd name="connsiteX10" fmla="*/ 609600 w 5911243"/>
              <a:gd name="connsiteY10" fmla="*/ 816077 h 1091381"/>
              <a:gd name="connsiteX11" fmla="*/ 1120878 w 5911243"/>
              <a:gd name="connsiteY11" fmla="*/ 796413 h 1091381"/>
              <a:gd name="connsiteX12" fmla="*/ 1248697 w 5911243"/>
              <a:gd name="connsiteY12" fmla="*/ 786581 h 1091381"/>
              <a:gd name="connsiteX13" fmla="*/ 1317523 w 5911243"/>
              <a:gd name="connsiteY13" fmla="*/ 766916 h 1091381"/>
              <a:gd name="connsiteX14" fmla="*/ 1730478 w 5911243"/>
              <a:gd name="connsiteY14" fmla="*/ 747252 h 1091381"/>
              <a:gd name="connsiteX15" fmla="*/ 1799303 w 5911243"/>
              <a:gd name="connsiteY15" fmla="*/ 727587 h 1091381"/>
              <a:gd name="connsiteX16" fmla="*/ 1887794 w 5911243"/>
              <a:gd name="connsiteY16" fmla="*/ 698090 h 1091381"/>
              <a:gd name="connsiteX17" fmla="*/ 1976284 w 5911243"/>
              <a:gd name="connsiteY17" fmla="*/ 688258 h 1091381"/>
              <a:gd name="connsiteX18" fmla="*/ 2025445 w 5911243"/>
              <a:gd name="connsiteY18" fmla="*/ 678426 h 1091381"/>
              <a:gd name="connsiteX19" fmla="*/ 2104103 w 5911243"/>
              <a:gd name="connsiteY19" fmla="*/ 658761 h 1091381"/>
              <a:gd name="connsiteX20" fmla="*/ 2202426 w 5911243"/>
              <a:gd name="connsiteY20" fmla="*/ 648929 h 1091381"/>
              <a:gd name="connsiteX21" fmla="*/ 2231923 w 5911243"/>
              <a:gd name="connsiteY21" fmla="*/ 639097 h 1091381"/>
              <a:gd name="connsiteX22" fmla="*/ 2605549 w 5911243"/>
              <a:gd name="connsiteY22" fmla="*/ 619432 h 1091381"/>
              <a:gd name="connsiteX23" fmla="*/ 3126658 w 5911243"/>
              <a:gd name="connsiteY23" fmla="*/ 589936 h 1091381"/>
              <a:gd name="connsiteX24" fmla="*/ 3195484 w 5911243"/>
              <a:gd name="connsiteY24" fmla="*/ 580103 h 1091381"/>
              <a:gd name="connsiteX25" fmla="*/ 4345858 w 5911243"/>
              <a:gd name="connsiteY25" fmla="*/ 560439 h 1091381"/>
              <a:gd name="connsiteX26" fmla="*/ 4414684 w 5911243"/>
              <a:gd name="connsiteY26" fmla="*/ 540774 h 1091381"/>
              <a:gd name="connsiteX27" fmla="*/ 4483510 w 5911243"/>
              <a:gd name="connsiteY27" fmla="*/ 530942 h 1091381"/>
              <a:gd name="connsiteX28" fmla="*/ 4532671 w 5911243"/>
              <a:gd name="connsiteY28" fmla="*/ 521110 h 1091381"/>
              <a:gd name="connsiteX29" fmla="*/ 4689987 w 5911243"/>
              <a:gd name="connsiteY29" fmla="*/ 501445 h 1091381"/>
              <a:gd name="connsiteX30" fmla="*/ 4729316 w 5911243"/>
              <a:gd name="connsiteY30" fmla="*/ 491613 h 1091381"/>
              <a:gd name="connsiteX31" fmla="*/ 4758813 w 5911243"/>
              <a:gd name="connsiteY31" fmla="*/ 481781 h 1091381"/>
              <a:gd name="connsiteX32" fmla="*/ 4817807 w 5911243"/>
              <a:gd name="connsiteY32" fmla="*/ 471948 h 1091381"/>
              <a:gd name="connsiteX33" fmla="*/ 4866968 w 5911243"/>
              <a:gd name="connsiteY33" fmla="*/ 462116 h 1091381"/>
              <a:gd name="connsiteX34" fmla="*/ 4906297 w 5911243"/>
              <a:gd name="connsiteY34" fmla="*/ 452284 h 1091381"/>
              <a:gd name="connsiteX35" fmla="*/ 4935794 w 5911243"/>
              <a:gd name="connsiteY35" fmla="*/ 442452 h 1091381"/>
              <a:gd name="connsiteX36" fmla="*/ 4994787 w 5911243"/>
              <a:gd name="connsiteY36" fmla="*/ 432619 h 1091381"/>
              <a:gd name="connsiteX37" fmla="*/ 5024284 w 5911243"/>
              <a:gd name="connsiteY37" fmla="*/ 422787 h 1091381"/>
              <a:gd name="connsiteX38" fmla="*/ 5142271 w 5911243"/>
              <a:gd name="connsiteY38" fmla="*/ 403123 h 1091381"/>
              <a:gd name="connsiteX39" fmla="*/ 5171768 w 5911243"/>
              <a:gd name="connsiteY39" fmla="*/ 393290 h 1091381"/>
              <a:gd name="connsiteX40" fmla="*/ 5270091 w 5911243"/>
              <a:gd name="connsiteY40" fmla="*/ 383458 h 1091381"/>
              <a:gd name="connsiteX41" fmla="*/ 5299587 w 5911243"/>
              <a:gd name="connsiteY41" fmla="*/ 363794 h 1091381"/>
              <a:gd name="connsiteX42" fmla="*/ 5329084 w 5911243"/>
              <a:gd name="connsiteY42" fmla="*/ 353961 h 1091381"/>
              <a:gd name="connsiteX43" fmla="*/ 5388078 w 5911243"/>
              <a:gd name="connsiteY43" fmla="*/ 324465 h 1091381"/>
              <a:gd name="connsiteX44" fmla="*/ 5486400 w 5911243"/>
              <a:gd name="connsiteY44" fmla="*/ 275303 h 1091381"/>
              <a:gd name="connsiteX45" fmla="*/ 5555226 w 5911243"/>
              <a:gd name="connsiteY45" fmla="*/ 226142 h 1091381"/>
              <a:gd name="connsiteX46" fmla="*/ 5594555 w 5911243"/>
              <a:gd name="connsiteY46" fmla="*/ 216310 h 1091381"/>
              <a:gd name="connsiteX47" fmla="*/ 5624052 w 5911243"/>
              <a:gd name="connsiteY47" fmla="*/ 196645 h 1091381"/>
              <a:gd name="connsiteX48" fmla="*/ 5653549 w 5911243"/>
              <a:gd name="connsiteY48" fmla="*/ 186813 h 1091381"/>
              <a:gd name="connsiteX49" fmla="*/ 5692878 w 5911243"/>
              <a:gd name="connsiteY49" fmla="*/ 167148 h 1091381"/>
              <a:gd name="connsiteX50" fmla="*/ 5761703 w 5911243"/>
              <a:gd name="connsiteY50" fmla="*/ 117987 h 1091381"/>
              <a:gd name="connsiteX51" fmla="*/ 5791200 w 5911243"/>
              <a:gd name="connsiteY51" fmla="*/ 98323 h 1091381"/>
              <a:gd name="connsiteX52" fmla="*/ 5810865 w 5911243"/>
              <a:gd name="connsiteY52" fmla="*/ 68826 h 1091381"/>
              <a:gd name="connsiteX53" fmla="*/ 5869858 w 5911243"/>
              <a:gd name="connsiteY53" fmla="*/ 9832 h 1091381"/>
              <a:gd name="connsiteX54" fmla="*/ 5840362 w 5911243"/>
              <a:gd name="connsiteY54" fmla="*/ 0 h 1091381"/>
              <a:gd name="connsiteX55" fmla="*/ 5712542 w 5911243"/>
              <a:gd name="connsiteY55" fmla="*/ 19665 h 1091381"/>
              <a:gd name="connsiteX56" fmla="*/ 5663381 w 5911243"/>
              <a:gd name="connsiteY56" fmla="*/ 29497 h 1091381"/>
              <a:gd name="connsiteX57" fmla="*/ 5692878 w 5911243"/>
              <a:gd name="connsiteY57" fmla="*/ 19665 h 1091381"/>
              <a:gd name="connsiteX58" fmla="*/ 5761703 w 5911243"/>
              <a:gd name="connsiteY58" fmla="*/ 0 h 1091381"/>
              <a:gd name="connsiteX59" fmla="*/ 5879691 w 5911243"/>
              <a:gd name="connsiteY59" fmla="*/ 294968 h 1091381"/>
              <a:gd name="connsiteX60" fmla="*/ 5869858 w 5911243"/>
              <a:gd name="connsiteY60" fmla="*/ 304800 h 10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11243" h="1091381">
                <a:moveTo>
                  <a:pt x="0" y="1091381"/>
                </a:moveTo>
                <a:cubicBezTo>
                  <a:pt x="140986" y="926898"/>
                  <a:pt x="-10243" y="1081823"/>
                  <a:pt x="108155" y="1002890"/>
                </a:cubicBezTo>
                <a:cubicBezTo>
                  <a:pt x="123581" y="992606"/>
                  <a:pt x="132058" y="973845"/>
                  <a:pt x="147484" y="963561"/>
                </a:cubicBezTo>
                <a:cubicBezTo>
                  <a:pt x="162169" y="953771"/>
                  <a:pt x="181217" y="952468"/>
                  <a:pt x="196645" y="943897"/>
                </a:cubicBezTo>
                <a:cubicBezTo>
                  <a:pt x="210970" y="935939"/>
                  <a:pt x="220999" y="921055"/>
                  <a:pt x="235974" y="914400"/>
                </a:cubicBezTo>
                <a:cubicBezTo>
                  <a:pt x="251245" y="907613"/>
                  <a:pt x="268923" y="908621"/>
                  <a:pt x="285136" y="904568"/>
                </a:cubicBezTo>
                <a:cubicBezTo>
                  <a:pt x="295191" y="902054"/>
                  <a:pt x="304668" y="897583"/>
                  <a:pt x="314633" y="894736"/>
                </a:cubicBezTo>
                <a:cubicBezTo>
                  <a:pt x="327626" y="891024"/>
                  <a:pt x="340969" y="888615"/>
                  <a:pt x="353962" y="884903"/>
                </a:cubicBezTo>
                <a:cubicBezTo>
                  <a:pt x="436821" y="861228"/>
                  <a:pt x="326772" y="892343"/>
                  <a:pt x="412955" y="855407"/>
                </a:cubicBezTo>
                <a:cubicBezTo>
                  <a:pt x="425376" y="850084"/>
                  <a:pt x="439341" y="849457"/>
                  <a:pt x="452284" y="845574"/>
                </a:cubicBezTo>
                <a:cubicBezTo>
                  <a:pt x="557561" y="813991"/>
                  <a:pt x="466761" y="830362"/>
                  <a:pt x="609600" y="816077"/>
                </a:cubicBezTo>
                <a:cubicBezTo>
                  <a:pt x="792732" y="755035"/>
                  <a:pt x="609365" y="812913"/>
                  <a:pt x="1120878" y="796413"/>
                </a:cubicBezTo>
                <a:cubicBezTo>
                  <a:pt x="1163588" y="795035"/>
                  <a:pt x="1206091" y="789858"/>
                  <a:pt x="1248697" y="786581"/>
                </a:cubicBezTo>
                <a:cubicBezTo>
                  <a:pt x="1271639" y="780026"/>
                  <a:pt x="1293988" y="770839"/>
                  <a:pt x="1317523" y="766916"/>
                </a:cubicBezTo>
                <a:cubicBezTo>
                  <a:pt x="1408890" y="751688"/>
                  <a:pt x="1720915" y="747560"/>
                  <a:pt x="1730478" y="747252"/>
                </a:cubicBezTo>
                <a:cubicBezTo>
                  <a:pt x="1857900" y="704774"/>
                  <a:pt x="1638952" y="776925"/>
                  <a:pt x="1799303" y="727587"/>
                </a:cubicBezTo>
                <a:cubicBezTo>
                  <a:pt x="1829021" y="718443"/>
                  <a:pt x="1856892" y="701524"/>
                  <a:pt x="1887794" y="698090"/>
                </a:cubicBezTo>
                <a:cubicBezTo>
                  <a:pt x="1917291" y="694813"/>
                  <a:pt x="1946904" y="692455"/>
                  <a:pt x="1976284" y="688258"/>
                </a:cubicBezTo>
                <a:cubicBezTo>
                  <a:pt x="1992828" y="685895"/>
                  <a:pt x="2009161" y="682184"/>
                  <a:pt x="2025445" y="678426"/>
                </a:cubicBezTo>
                <a:cubicBezTo>
                  <a:pt x="2051779" y="672349"/>
                  <a:pt x="2077211" y="661450"/>
                  <a:pt x="2104103" y="658761"/>
                </a:cubicBezTo>
                <a:lnTo>
                  <a:pt x="2202426" y="648929"/>
                </a:lnTo>
                <a:cubicBezTo>
                  <a:pt x="2212258" y="645652"/>
                  <a:pt x="2221806" y="641345"/>
                  <a:pt x="2231923" y="639097"/>
                </a:cubicBezTo>
                <a:cubicBezTo>
                  <a:pt x="2347146" y="613492"/>
                  <a:pt x="2519796" y="622112"/>
                  <a:pt x="2605549" y="619432"/>
                </a:cubicBezTo>
                <a:cubicBezTo>
                  <a:pt x="2803152" y="540392"/>
                  <a:pt x="2616152" y="608500"/>
                  <a:pt x="3126658" y="589936"/>
                </a:cubicBezTo>
                <a:cubicBezTo>
                  <a:pt x="3149818" y="589094"/>
                  <a:pt x="3172542" y="583381"/>
                  <a:pt x="3195484" y="580103"/>
                </a:cubicBezTo>
                <a:cubicBezTo>
                  <a:pt x="3580259" y="451849"/>
                  <a:pt x="3185379" y="580108"/>
                  <a:pt x="4345858" y="560439"/>
                </a:cubicBezTo>
                <a:cubicBezTo>
                  <a:pt x="4372564" y="559986"/>
                  <a:pt x="4389760" y="545759"/>
                  <a:pt x="4414684" y="540774"/>
                </a:cubicBezTo>
                <a:cubicBezTo>
                  <a:pt x="4437409" y="536229"/>
                  <a:pt x="4460650" y="534752"/>
                  <a:pt x="4483510" y="530942"/>
                </a:cubicBezTo>
                <a:cubicBezTo>
                  <a:pt x="4499994" y="528195"/>
                  <a:pt x="4516187" y="523857"/>
                  <a:pt x="4532671" y="521110"/>
                </a:cubicBezTo>
                <a:cubicBezTo>
                  <a:pt x="4588805" y="511754"/>
                  <a:pt x="4632342" y="507850"/>
                  <a:pt x="4689987" y="501445"/>
                </a:cubicBezTo>
                <a:cubicBezTo>
                  <a:pt x="4703097" y="498168"/>
                  <a:pt x="4716323" y="495325"/>
                  <a:pt x="4729316" y="491613"/>
                </a:cubicBezTo>
                <a:cubicBezTo>
                  <a:pt x="4739281" y="488766"/>
                  <a:pt x="4748696" y="484029"/>
                  <a:pt x="4758813" y="481781"/>
                </a:cubicBezTo>
                <a:cubicBezTo>
                  <a:pt x="4778274" y="477456"/>
                  <a:pt x="4798193" y="475514"/>
                  <a:pt x="4817807" y="471948"/>
                </a:cubicBezTo>
                <a:cubicBezTo>
                  <a:pt x="4834249" y="468958"/>
                  <a:pt x="4850654" y="465741"/>
                  <a:pt x="4866968" y="462116"/>
                </a:cubicBezTo>
                <a:cubicBezTo>
                  <a:pt x="4880159" y="459185"/>
                  <a:pt x="4893304" y="455996"/>
                  <a:pt x="4906297" y="452284"/>
                </a:cubicBezTo>
                <a:cubicBezTo>
                  <a:pt x="4916262" y="449437"/>
                  <a:pt x="4925677" y="444700"/>
                  <a:pt x="4935794" y="442452"/>
                </a:cubicBezTo>
                <a:cubicBezTo>
                  <a:pt x="4955255" y="438127"/>
                  <a:pt x="4975326" y="436944"/>
                  <a:pt x="4994787" y="432619"/>
                </a:cubicBezTo>
                <a:cubicBezTo>
                  <a:pt x="5004904" y="430371"/>
                  <a:pt x="5014121" y="424820"/>
                  <a:pt x="5024284" y="422787"/>
                </a:cubicBezTo>
                <a:cubicBezTo>
                  <a:pt x="5063381" y="414968"/>
                  <a:pt x="5142271" y="403123"/>
                  <a:pt x="5142271" y="403123"/>
                </a:cubicBezTo>
                <a:cubicBezTo>
                  <a:pt x="5152103" y="399845"/>
                  <a:pt x="5161524" y="394866"/>
                  <a:pt x="5171768" y="393290"/>
                </a:cubicBezTo>
                <a:cubicBezTo>
                  <a:pt x="5204323" y="388281"/>
                  <a:pt x="5237997" y="390864"/>
                  <a:pt x="5270091" y="383458"/>
                </a:cubicBezTo>
                <a:cubicBezTo>
                  <a:pt x="5281605" y="380801"/>
                  <a:pt x="5289018" y="369079"/>
                  <a:pt x="5299587" y="363794"/>
                </a:cubicBezTo>
                <a:cubicBezTo>
                  <a:pt x="5308857" y="359159"/>
                  <a:pt x="5319814" y="358596"/>
                  <a:pt x="5329084" y="353961"/>
                </a:cubicBezTo>
                <a:cubicBezTo>
                  <a:pt x="5405317" y="315844"/>
                  <a:pt x="5313943" y="349176"/>
                  <a:pt x="5388078" y="324465"/>
                </a:cubicBezTo>
                <a:cubicBezTo>
                  <a:pt x="5458315" y="277640"/>
                  <a:pt x="5424143" y="290868"/>
                  <a:pt x="5486400" y="275303"/>
                </a:cubicBezTo>
                <a:cubicBezTo>
                  <a:pt x="5490873" y="271948"/>
                  <a:pt x="5544047" y="230933"/>
                  <a:pt x="5555226" y="226142"/>
                </a:cubicBezTo>
                <a:cubicBezTo>
                  <a:pt x="5567647" y="220819"/>
                  <a:pt x="5581445" y="219587"/>
                  <a:pt x="5594555" y="216310"/>
                </a:cubicBezTo>
                <a:cubicBezTo>
                  <a:pt x="5604387" y="209755"/>
                  <a:pt x="5613483" y="201930"/>
                  <a:pt x="5624052" y="196645"/>
                </a:cubicBezTo>
                <a:cubicBezTo>
                  <a:pt x="5633322" y="192010"/>
                  <a:pt x="5644023" y="190896"/>
                  <a:pt x="5653549" y="186813"/>
                </a:cubicBezTo>
                <a:cubicBezTo>
                  <a:pt x="5667021" y="181039"/>
                  <a:pt x="5680152" y="174420"/>
                  <a:pt x="5692878" y="167148"/>
                </a:cubicBezTo>
                <a:cubicBezTo>
                  <a:pt x="5716052" y="153905"/>
                  <a:pt x="5740596" y="133063"/>
                  <a:pt x="5761703" y="117987"/>
                </a:cubicBezTo>
                <a:cubicBezTo>
                  <a:pt x="5771319" y="111119"/>
                  <a:pt x="5781368" y="104878"/>
                  <a:pt x="5791200" y="98323"/>
                </a:cubicBezTo>
                <a:cubicBezTo>
                  <a:pt x="5797755" y="88491"/>
                  <a:pt x="5803014" y="77658"/>
                  <a:pt x="5810865" y="68826"/>
                </a:cubicBezTo>
                <a:cubicBezTo>
                  <a:pt x="5829341" y="48041"/>
                  <a:pt x="5869858" y="9832"/>
                  <a:pt x="5869858" y="9832"/>
                </a:cubicBezTo>
                <a:cubicBezTo>
                  <a:pt x="5860026" y="6555"/>
                  <a:pt x="5850726" y="0"/>
                  <a:pt x="5840362" y="0"/>
                </a:cubicBezTo>
                <a:cubicBezTo>
                  <a:pt x="5829306" y="0"/>
                  <a:pt x="5727722" y="16905"/>
                  <a:pt x="5712542" y="19665"/>
                </a:cubicBezTo>
                <a:cubicBezTo>
                  <a:pt x="5696100" y="22655"/>
                  <a:pt x="5680093" y="29497"/>
                  <a:pt x="5663381" y="29497"/>
                </a:cubicBezTo>
                <a:cubicBezTo>
                  <a:pt x="5653017" y="29497"/>
                  <a:pt x="5682913" y="22512"/>
                  <a:pt x="5692878" y="19665"/>
                </a:cubicBezTo>
                <a:cubicBezTo>
                  <a:pt x="5779290" y="-5025"/>
                  <a:pt x="5690988" y="23572"/>
                  <a:pt x="5761703" y="0"/>
                </a:cubicBezTo>
                <a:cubicBezTo>
                  <a:pt x="5979627" y="16763"/>
                  <a:pt x="5901494" y="-32068"/>
                  <a:pt x="5879691" y="294968"/>
                </a:cubicBezTo>
                <a:cubicBezTo>
                  <a:pt x="5879383" y="299593"/>
                  <a:pt x="5873136" y="301523"/>
                  <a:pt x="5869858" y="304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5850194" y="2160337"/>
            <a:ext cx="1071900" cy="2263778"/>
          </a:xfrm>
          <a:custGeom>
            <a:avLst/>
            <a:gdLst>
              <a:gd name="connsiteX0" fmla="*/ 0 w 1071900"/>
              <a:gd name="connsiteY0" fmla="*/ 2460824 h 2460824"/>
              <a:gd name="connsiteX1" fmla="*/ 29496 w 1071900"/>
              <a:gd name="connsiteY1" fmla="*/ 2352669 h 2460824"/>
              <a:gd name="connsiteX2" fmla="*/ 49161 w 1071900"/>
              <a:gd name="connsiteY2" fmla="*/ 2175689 h 2460824"/>
              <a:gd name="connsiteX3" fmla="*/ 58993 w 1071900"/>
              <a:gd name="connsiteY3" fmla="*/ 2146192 h 2460824"/>
              <a:gd name="connsiteX4" fmla="*/ 49161 w 1071900"/>
              <a:gd name="connsiteY4" fmla="*/ 1979044 h 2460824"/>
              <a:gd name="connsiteX5" fmla="*/ 29496 w 1071900"/>
              <a:gd name="connsiteY5" fmla="*/ 1949547 h 2460824"/>
              <a:gd name="connsiteX6" fmla="*/ 49161 w 1071900"/>
              <a:gd name="connsiteY6" fmla="*/ 1802063 h 2460824"/>
              <a:gd name="connsiteX7" fmla="*/ 58993 w 1071900"/>
              <a:gd name="connsiteY7" fmla="*/ 1703740 h 2460824"/>
              <a:gd name="connsiteX8" fmla="*/ 78658 w 1071900"/>
              <a:gd name="connsiteY8" fmla="*/ 1644747 h 2460824"/>
              <a:gd name="connsiteX9" fmla="*/ 88490 w 1071900"/>
              <a:gd name="connsiteY9" fmla="*/ 1585753 h 2460824"/>
              <a:gd name="connsiteX10" fmla="*/ 108154 w 1071900"/>
              <a:gd name="connsiteY10" fmla="*/ 1526760 h 2460824"/>
              <a:gd name="connsiteX11" fmla="*/ 127819 w 1071900"/>
              <a:gd name="connsiteY11" fmla="*/ 1448102 h 2460824"/>
              <a:gd name="connsiteX12" fmla="*/ 167148 w 1071900"/>
              <a:gd name="connsiteY12" fmla="*/ 1389108 h 2460824"/>
              <a:gd name="connsiteX13" fmla="*/ 196645 w 1071900"/>
              <a:gd name="connsiteY13" fmla="*/ 1320282 h 2460824"/>
              <a:gd name="connsiteX14" fmla="*/ 206477 w 1071900"/>
              <a:gd name="connsiteY14" fmla="*/ 1290786 h 2460824"/>
              <a:gd name="connsiteX15" fmla="*/ 226141 w 1071900"/>
              <a:gd name="connsiteY15" fmla="*/ 1251457 h 2460824"/>
              <a:gd name="connsiteX16" fmla="*/ 245806 w 1071900"/>
              <a:gd name="connsiteY16" fmla="*/ 1192463 h 2460824"/>
              <a:gd name="connsiteX17" fmla="*/ 265471 w 1071900"/>
              <a:gd name="connsiteY17" fmla="*/ 1153134 h 2460824"/>
              <a:gd name="connsiteX18" fmla="*/ 285135 w 1071900"/>
              <a:gd name="connsiteY18" fmla="*/ 1103973 h 2460824"/>
              <a:gd name="connsiteX19" fmla="*/ 314632 w 1071900"/>
              <a:gd name="connsiteY19" fmla="*/ 1074476 h 2460824"/>
              <a:gd name="connsiteX20" fmla="*/ 344129 w 1071900"/>
              <a:gd name="connsiteY20" fmla="*/ 1015482 h 2460824"/>
              <a:gd name="connsiteX21" fmla="*/ 393290 w 1071900"/>
              <a:gd name="connsiteY21" fmla="*/ 936824 h 2460824"/>
              <a:gd name="connsiteX22" fmla="*/ 432619 w 1071900"/>
              <a:gd name="connsiteY22" fmla="*/ 858166 h 2460824"/>
              <a:gd name="connsiteX23" fmla="*/ 491612 w 1071900"/>
              <a:gd name="connsiteY23" fmla="*/ 809005 h 2460824"/>
              <a:gd name="connsiteX24" fmla="*/ 511277 w 1071900"/>
              <a:gd name="connsiteY24" fmla="*/ 769676 h 2460824"/>
              <a:gd name="connsiteX25" fmla="*/ 540774 w 1071900"/>
              <a:gd name="connsiteY25" fmla="*/ 750011 h 2460824"/>
              <a:gd name="connsiteX26" fmla="*/ 570271 w 1071900"/>
              <a:gd name="connsiteY26" fmla="*/ 710682 h 2460824"/>
              <a:gd name="connsiteX27" fmla="*/ 609600 w 1071900"/>
              <a:gd name="connsiteY27" fmla="*/ 651689 h 2460824"/>
              <a:gd name="connsiteX28" fmla="*/ 668593 w 1071900"/>
              <a:gd name="connsiteY28" fmla="*/ 592695 h 2460824"/>
              <a:gd name="connsiteX29" fmla="*/ 707922 w 1071900"/>
              <a:gd name="connsiteY29" fmla="*/ 533702 h 2460824"/>
              <a:gd name="connsiteX30" fmla="*/ 727587 w 1071900"/>
              <a:gd name="connsiteY30" fmla="*/ 504205 h 2460824"/>
              <a:gd name="connsiteX31" fmla="*/ 786580 w 1071900"/>
              <a:gd name="connsiteY31" fmla="*/ 445211 h 2460824"/>
              <a:gd name="connsiteX32" fmla="*/ 816077 w 1071900"/>
              <a:gd name="connsiteY32" fmla="*/ 425547 h 2460824"/>
              <a:gd name="connsiteX33" fmla="*/ 875071 w 1071900"/>
              <a:gd name="connsiteY33" fmla="*/ 356721 h 2460824"/>
              <a:gd name="connsiteX34" fmla="*/ 904567 w 1071900"/>
              <a:gd name="connsiteY34" fmla="*/ 327224 h 2460824"/>
              <a:gd name="connsiteX35" fmla="*/ 924232 w 1071900"/>
              <a:gd name="connsiteY35" fmla="*/ 287895 h 2460824"/>
              <a:gd name="connsiteX36" fmla="*/ 953729 w 1071900"/>
              <a:gd name="connsiteY36" fmla="*/ 258398 h 2460824"/>
              <a:gd name="connsiteX37" fmla="*/ 993058 w 1071900"/>
              <a:gd name="connsiteY37" fmla="*/ 199405 h 2460824"/>
              <a:gd name="connsiteX38" fmla="*/ 1002890 w 1071900"/>
              <a:gd name="connsiteY38" fmla="*/ 169908 h 2460824"/>
              <a:gd name="connsiteX39" fmla="*/ 1012722 w 1071900"/>
              <a:gd name="connsiteY39" fmla="*/ 130579 h 2460824"/>
              <a:gd name="connsiteX40" fmla="*/ 1032387 w 1071900"/>
              <a:gd name="connsiteY40" fmla="*/ 91250 h 2460824"/>
              <a:gd name="connsiteX41" fmla="*/ 1042219 w 1071900"/>
              <a:gd name="connsiteY41" fmla="*/ 2760 h 2460824"/>
              <a:gd name="connsiteX42" fmla="*/ 1032387 w 1071900"/>
              <a:gd name="connsiteY42" fmla="*/ 42089 h 2460824"/>
              <a:gd name="connsiteX43" fmla="*/ 1012722 w 1071900"/>
              <a:gd name="connsiteY43" fmla="*/ 110915 h 2460824"/>
              <a:gd name="connsiteX44" fmla="*/ 993058 w 1071900"/>
              <a:gd name="connsiteY44" fmla="*/ 140411 h 2460824"/>
              <a:gd name="connsiteX45" fmla="*/ 943896 w 1071900"/>
              <a:gd name="connsiteY45" fmla="*/ 209237 h 2460824"/>
              <a:gd name="connsiteX46" fmla="*/ 914400 w 1071900"/>
              <a:gd name="connsiteY46" fmla="*/ 268231 h 2460824"/>
              <a:gd name="connsiteX47" fmla="*/ 884903 w 1071900"/>
              <a:gd name="connsiteY47" fmla="*/ 297728 h 2460824"/>
              <a:gd name="connsiteX48" fmla="*/ 943896 w 1071900"/>
              <a:gd name="connsiteY48" fmla="*/ 238734 h 2460824"/>
              <a:gd name="connsiteX49" fmla="*/ 983225 w 1071900"/>
              <a:gd name="connsiteY49" fmla="*/ 179740 h 2460824"/>
              <a:gd name="connsiteX50" fmla="*/ 1022554 w 1071900"/>
              <a:gd name="connsiteY50" fmla="*/ 110915 h 2460824"/>
              <a:gd name="connsiteX51" fmla="*/ 1052051 w 1071900"/>
              <a:gd name="connsiteY51" fmla="*/ 101082 h 2460824"/>
              <a:gd name="connsiteX52" fmla="*/ 1061883 w 1071900"/>
              <a:gd name="connsiteY52" fmla="*/ 140411 h 2460824"/>
              <a:gd name="connsiteX53" fmla="*/ 1071716 w 1071900"/>
              <a:gd name="connsiteY53" fmla="*/ 445211 h 246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1900" h="2460824">
                <a:moveTo>
                  <a:pt x="0" y="2460824"/>
                </a:moveTo>
                <a:cubicBezTo>
                  <a:pt x="14608" y="2417001"/>
                  <a:pt x="23937" y="2397144"/>
                  <a:pt x="29496" y="2352669"/>
                </a:cubicBezTo>
                <a:cubicBezTo>
                  <a:pt x="37785" y="2286356"/>
                  <a:pt x="36541" y="2238790"/>
                  <a:pt x="49161" y="2175689"/>
                </a:cubicBezTo>
                <a:cubicBezTo>
                  <a:pt x="51194" y="2165526"/>
                  <a:pt x="55716" y="2156024"/>
                  <a:pt x="58993" y="2146192"/>
                </a:cubicBezTo>
                <a:cubicBezTo>
                  <a:pt x="55716" y="2090476"/>
                  <a:pt x="57440" y="2034239"/>
                  <a:pt x="49161" y="1979044"/>
                </a:cubicBezTo>
                <a:cubicBezTo>
                  <a:pt x="47408" y="1967358"/>
                  <a:pt x="30477" y="1961323"/>
                  <a:pt x="29496" y="1949547"/>
                </a:cubicBezTo>
                <a:cubicBezTo>
                  <a:pt x="26705" y="1916053"/>
                  <a:pt x="44409" y="1840079"/>
                  <a:pt x="49161" y="1802063"/>
                </a:cubicBezTo>
                <a:cubicBezTo>
                  <a:pt x="53246" y="1769380"/>
                  <a:pt x="52923" y="1736114"/>
                  <a:pt x="58993" y="1703740"/>
                </a:cubicBezTo>
                <a:cubicBezTo>
                  <a:pt x="62813" y="1683367"/>
                  <a:pt x="78658" y="1644747"/>
                  <a:pt x="78658" y="1644747"/>
                </a:cubicBezTo>
                <a:cubicBezTo>
                  <a:pt x="81935" y="1625082"/>
                  <a:pt x="83655" y="1605094"/>
                  <a:pt x="88490" y="1585753"/>
                </a:cubicBezTo>
                <a:cubicBezTo>
                  <a:pt x="93517" y="1565644"/>
                  <a:pt x="104089" y="1547085"/>
                  <a:pt x="108154" y="1526760"/>
                </a:cubicBezTo>
                <a:cubicBezTo>
                  <a:pt x="110878" y="1513142"/>
                  <a:pt x="118372" y="1465107"/>
                  <a:pt x="127819" y="1448102"/>
                </a:cubicBezTo>
                <a:cubicBezTo>
                  <a:pt x="139297" y="1427442"/>
                  <a:pt x="154038" y="1408773"/>
                  <a:pt x="167148" y="1389108"/>
                </a:cubicBezTo>
                <a:cubicBezTo>
                  <a:pt x="190204" y="1319936"/>
                  <a:pt x="160197" y="1405325"/>
                  <a:pt x="196645" y="1320282"/>
                </a:cubicBezTo>
                <a:cubicBezTo>
                  <a:pt x="200728" y="1310756"/>
                  <a:pt x="202395" y="1300312"/>
                  <a:pt x="206477" y="1290786"/>
                </a:cubicBezTo>
                <a:cubicBezTo>
                  <a:pt x="212251" y="1277314"/>
                  <a:pt x="220698" y="1265066"/>
                  <a:pt x="226141" y="1251457"/>
                </a:cubicBezTo>
                <a:cubicBezTo>
                  <a:pt x="233839" y="1232211"/>
                  <a:pt x="236536" y="1211003"/>
                  <a:pt x="245806" y="1192463"/>
                </a:cubicBezTo>
                <a:cubicBezTo>
                  <a:pt x="252361" y="1179353"/>
                  <a:pt x="259518" y="1166528"/>
                  <a:pt x="265471" y="1153134"/>
                </a:cubicBezTo>
                <a:cubicBezTo>
                  <a:pt x="272639" y="1137006"/>
                  <a:pt x="275781" y="1118940"/>
                  <a:pt x="285135" y="1103973"/>
                </a:cubicBezTo>
                <a:cubicBezTo>
                  <a:pt x="292505" y="1092182"/>
                  <a:pt x="304800" y="1084308"/>
                  <a:pt x="314632" y="1074476"/>
                </a:cubicBezTo>
                <a:cubicBezTo>
                  <a:pt x="339345" y="1000335"/>
                  <a:pt x="306009" y="1091723"/>
                  <a:pt x="344129" y="1015482"/>
                </a:cubicBezTo>
                <a:cubicBezTo>
                  <a:pt x="381372" y="940995"/>
                  <a:pt x="341532" y="988582"/>
                  <a:pt x="393290" y="936824"/>
                </a:cubicBezTo>
                <a:cubicBezTo>
                  <a:pt x="406400" y="910605"/>
                  <a:pt x="408228" y="874426"/>
                  <a:pt x="432619" y="858166"/>
                </a:cubicBezTo>
                <a:cubicBezTo>
                  <a:pt x="456141" y="842485"/>
                  <a:pt x="474405" y="833096"/>
                  <a:pt x="491612" y="809005"/>
                </a:cubicBezTo>
                <a:cubicBezTo>
                  <a:pt x="500131" y="797078"/>
                  <a:pt x="501894" y="780936"/>
                  <a:pt x="511277" y="769676"/>
                </a:cubicBezTo>
                <a:cubicBezTo>
                  <a:pt x="518842" y="760598"/>
                  <a:pt x="532418" y="758367"/>
                  <a:pt x="540774" y="750011"/>
                </a:cubicBezTo>
                <a:cubicBezTo>
                  <a:pt x="552361" y="738424"/>
                  <a:pt x="560874" y="724107"/>
                  <a:pt x="570271" y="710682"/>
                </a:cubicBezTo>
                <a:cubicBezTo>
                  <a:pt x="583824" y="691321"/>
                  <a:pt x="592889" y="668401"/>
                  <a:pt x="609600" y="651689"/>
                </a:cubicBezTo>
                <a:cubicBezTo>
                  <a:pt x="629264" y="632024"/>
                  <a:pt x="653167" y="615834"/>
                  <a:pt x="668593" y="592695"/>
                </a:cubicBezTo>
                <a:lnTo>
                  <a:pt x="707922" y="533702"/>
                </a:lnTo>
                <a:cubicBezTo>
                  <a:pt x="714477" y="523870"/>
                  <a:pt x="719231" y="512561"/>
                  <a:pt x="727587" y="504205"/>
                </a:cubicBezTo>
                <a:cubicBezTo>
                  <a:pt x="747251" y="484540"/>
                  <a:pt x="763441" y="460637"/>
                  <a:pt x="786580" y="445211"/>
                </a:cubicBezTo>
                <a:cubicBezTo>
                  <a:pt x="796412" y="438656"/>
                  <a:pt x="806999" y="433112"/>
                  <a:pt x="816077" y="425547"/>
                </a:cubicBezTo>
                <a:cubicBezTo>
                  <a:pt x="852670" y="395053"/>
                  <a:pt x="842524" y="394693"/>
                  <a:pt x="875071" y="356721"/>
                </a:cubicBezTo>
                <a:cubicBezTo>
                  <a:pt x="884120" y="346164"/>
                  <a:pt x="896485" y="338539"/>
                  <a:pt x="904567" y="327224"/>
                </a:cubicBezTo>
                <a:cubicBezTo>
                  <a:pt x="913086" y="315297"/>
                  <a:pt x="915713" y="299822"/>
                  <a:pt x="924232" y="287895"/>
                </a:cubicBezTo>
                <a:cubicBezTo>
                  <a:pt x="932314" y="276580"/>
                  <a:pt x="945192" y="269374"/>
                  <a:pt x="953729" y="258398"/>
                </a:cubicBezTo>
                <a:cubicBezTo>
                  <a:pt x="968239" y="239743"/>
                  <a:pt x="993058" y="199405"/>
                  <a:pt x="993058" y="199405"/>
                </a:cubicBezTo>
                <a:cubicBezTo>
                  <a:pt x="996335" y="189573"/>
                  <a:pt x="1000043" y="179873"/>
                  <a:pt x="1002890" y="169908"/>
                </a:cubicBezTo>
                <a:cubicBezTo>
                  <a:pt x="1006602" y="156915"/>
                  <a:pt x="1007977" y="143232"/>
                  <a:pt x="1012722" y="130579"/>
                </a:cubicBezTo>
                <a:cubicBezTo>
                  <a:pt x="1017868" y="116855"/>
                  <a:pt x="1025832" y="104360"/>
                  <a:pt x="1032387" y="91250"/>
                </a:cubicBezTo>
                <a:cubicBezTo>
                  <a:pt x="1035664" y="61753"/>
                  <a:pt x="1042219" y="32438"/>
                  <a:pt x="1042219" y="2760"/>
                </a:cubicBezTo>
                <a:cubicBezTo>
                  <a:pt x="1042219" y="-10753"/>
                  <a:pt x="1035943" y="29052"/>
                  <a:pt x="1032387" y="42089"/>
                </a:cubicBezTo>
                <a:cubicBezTo>
                  <a:pt x="1026109" y="65108"/>
                  <a:pt x="1021583" y="88761"/>
                  <a:pt x="1012722" y="110915"/>
                </a:cubicBezTo>
                <a:cubicBezTo>
                  <a:pt x="1008333" y="121886"/>
                  <a:pt x="999926" y="130795"/>
                  <a:pt x="993058" y="140411"/>
                </a:cubicBezTo>
                <a:cubicBezTo>
                  <a:pt x="932074" y="225788"/>
                  <a:pt x="990244" y="139716"/>
                  <a:pt x="943896" y="209237"/>
                </a:cubicBezTo>
                <a:cubicBezTo>
                  <a:pt x="934042" y="238799"/>
                  <a:pt x="935577" y="242818"/>
                  <a:pt x="914400" y="268231"/>
                </a:cubicBezTo>
                <a:cubicBezTo>
                  <a:pt x="905498" y="278913"/>
                  <a:pt x="876560" y="308852"/>
                  <a:pt x="884903" y="297728"/>
                </a:cubicBezTo>
                <a:cubicBezTo>
                  <a:pt x="921490" y="248945"/>
                  <a:pt x="900765" y="267488"/>
                  <a:pt x="943896" y="238734"/>
                </a:cubicBezTo>
                <a:cubicBezTo>
                  <a:pt x="964989" y="175460"/>
                  <a:pt x="937194" y="244184"/>
                  <a:pt x="983225" y="179740"/>
                </a:cubicBezTo>
                <a:cubicBezTo>
                  <a:pt x="992901" y="166194"/>
                  <a:pt x="1007074" y="123299"/>
                  <a:pt x="1022554" y="110915"/>
                </a:cubicBezTo>
                <a:cubicBezTo>
                  <a:pt x="1030647" y="104440"/>
                  <a:pt x="1042219" y="104360"/>
                  <a:pt x="1052051" y="101082"/>
                </a:cubicBezTo>
                <a:cubicBezTo>
                  <a:pt x="1055328" y="114192"/>
                  <a:pt x="1060660" y="126953"/>
                  <a:pt x="1061883" y="140411"/>
                </a:cubicBezTo>
                <a:cubicBezTo>
                  <a:pt x="1074080" y="274570"/>
                  <a:pt x="1071716" y="319863"/>
                  <a:pt x="1071716" y="445211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6754761" y="1326414"/>
            <a:ext cx="3106994" cy="2291857"/>
          </a:xfrm>
          <a:custGeom>
            <a:avLst/>
            <a:gdLst>
              <a:gd name="connsiteX0" fmla="*/ 3106994 w 3106994"/>
              <a:gd name="connsiteY0" fmla="*/ 2291857 h 2291857"/>
              <a:gd name="connsiteX1" fmla="*/ 3057833 w 3106994"/>
              <a:gd name="connsiteY1" fmla="*/ 2262360 h 2291857"/>
              <a:gd name="connsiteX2" fmla="*/ 3048000 w 3106994"/>
              <a:gd name="connsiteY2" fmla="*/ 2232863 h 2291857"/>
              <a:gd name="connsiteX3" fmla="*/ 2998839 w 3106994"/>
              <a:gd name="connsiteY3" fmla="*/ 2164038 h 2291857"/>
              <a:gd name="connsiteX4" fmla="*/ 2979174 w 3106994"/>
              <a:gd name="connsiteY4" fmla="*/ 2114876 h 2291857"/>
              <a:gd name="connsiteX5" fmla="*/ 2949678 w 3106994"/>
              <a:gd name="connsiteY5" fmla="*/ 2065715 h 2291857"/>
              <a:gd name="connsiteX6" fmla="*/ 2939845 w 3106994"/>
              <a:gd name="connsiteY6" fmla="*/ 2026386 h 2291857"/>
              <a:gd name="connsiteX7" fmla="*/ 2920181 w 3106994"/>
              <a:gd name="connsiteY7" fmla="*/ 1977225 h 2291857"/>
              <a:gd name="connsiteX8" fmla="*/ 2880852 w 3106994"/>
              <a:gd name="connsiteY8" fmla="*/ 1878902 h 2291857"/>
              <a:gd name="connsiteX9" fmla="*/ 2871020 w 3106994"/>
              <a:gd name="connsiteY9" fmla="*/ 1839573 h 2291857"/>
              <a:gd name="connsiteX10" fmla="*/ 2851355 w 3106994"/>
              <a:gd name="connsiteY10" fmla="*/ 1800244 h 2291857"/>
              <a:gd name="connsiteX11" fmla="*/ 2812026 w 3106994"/>
              <a:gd name="connsiteY11" fmla="*/ 1721586 h 2291857"/>
              <a:gd name="connsiteX12" fmla="*/ 2782529 w 3106994"/>
              <a:gd name="connsiteY12" fmla="*/ 1623263 h 2291857"/>
              <a:gd name="connsiteX13" fmla="*/ 2772697 w 3106994"/>
              <a:gd name="connsiteY13" fmla="*/ 1593767 h 2291857"/>
              <a:gd name="connsiteX14" fmla="*/ 2753033 w 3106994"/>
              <a:gd name="connsiteY14" fmla="*/ 1564270 h 2291857"/>
              <a:gd name="connsiteX15" fmla="*/ 2733368 w 3106994"/>
              <a:gd name="connsiteY15" fmla="*/ 1495444 h 2291857"/>
              <a:gd name="connsiteX16" fmla="*/ 2713704 w 3106994"/>
              <a:gd name="connsiteY16" fmla="*/ 1456115 h 2291857"/>
              <a:gd name="connsiteX17" fmla="*/ 2684207 w 3106994"/>
              <a:gd name="connsiteY17" fmla="*/ 1426618 h 2291857"/>
              <a:gd name="connsiteX18" fmla="*/ 2654710 w 3106994"/>
              <a:gd name="connsiteY18" fmla="*/ 1377457 h 2291857"/>
              <a:gd name="connsiteX19" fmla="*/ 2625213 w 3106994"/>
              <a:gd name="connsiteY19" fmla="*/ 1338128 h 2291857"/>
              <a:gd name="connsiteX20" fmla="*/ 2585884 w 3106994"/>
              <a:gd name="connsiteY20" fmla="*/ 1249638 h 2291857"/>
              <a:gd name="connsiteX21" fmla="*/ 2556387 w 3106994"/>
              <a:gd name="connsiteY21" fmla="*/ 1190644 h 2291857"/>
              <a:gd name="connsiteX22" fmla="*/ 2526891 w 3106994"/>
              <a:gd name="connsiteY22" fmla="*/ 1170980 h 2291857"/>
              <a:gd name="connsiteX23" fmla="*/ 2517058 w 3106994"/>
              <a:gd name="connsiteY23" fmla="*/ 1141483 h 2291857"/>
              <a:gd name="connsiteX24" fmla="*/ 2497394 w 3106994"/>
              <a:gd name="connsiteY24" fmla="*/ 1111986 h 2291857"/>
              <a:gd name="connsiteX25" fmla="*/ 2467897 w 3106994"/>
              <a:gd name="connsiteY25" fmla="*/ 1052992 h 2291857"/>
              <a:gd name="connsiteX26" fmla="*/ 2458065 w 3106994"/>
              <a:gd name="connsiteY26" fmla="*/ 1023496 h 2291857"/>
              <a:gd name="connsiteX27" fmla="*/ 2399071 w 3106994"/>
              <a:gd name="connsiteY27" fmla="*/ 944838 h 2291857"/>
              <a:gd name="connsiteX28" fmla="*/ 2369574 w 3106994"/>
              <a:gd name="connsiteY28" fmla="*/ 895676 h 2291857"/>
              <a:gd name="connsiteX29" fmla="*/ 2310581 w 3106994"/>
              <a:gd name="connsiteY29" fmla="*/ 817018 h 2291857"/>
              <a:gd name="connsiteX30" fmla="*/ 2300749 w 3106994"/>
              <a:gd name="connsiteY30" fmla="*/ 787521 h 2291857"/>
              <a:gd name="connsiteX31" fmla="*/ 2222091 w 3106994"/>
              <a:gd name="connsiteY31" fmla="*/ 728528 h 2291857"/>
              <a:gd name="connsiteX32" fmla="*/ 2163097 w 3106994"/>
              <a:gd name="connsiteY32" fmla="*/ 679367 h 2291857"/>
              <a:gd name="connsiteX33" fmla="*/ 2094271 w 3106994"/>
              <a:gd name="connsiteY33" fmla="*/ 640038 h 2291857"/>
              <a:gd name="connsiteX34" fmla="*/ 2064774 w 3106994"/>
              <a:gd name="connsiteY34" fmla="*/ 610541 h 2291857"/>
              <a:gd name="connsiteX35" fmla="*/ 1986116 w 3106994"/>
              <a:gd name="connsiteY35" fmla="*/ 551547 h 2291857"/>
              <a:gd name="connsiteX36" fmla="*/ 1917291 w 3106994"/>
              <a:gd name="connsiteY36" fmla="*/ 492554 h 2291857"/>
              <a:gd name="connsiteX37" fmla="*/ 1858297 w 3106994"/>
              <a:gd name="connsiteY37" fmla="*/ 453225 h 2291857"/>
              <a:gd name="connsiteX38" fmla="*/ 1828800 w 3106994"/>
              <a:gd name="connsiteY38" fmla="*/ 433560 h 2291857"/>
              <a:gd name="connsiteX39" fmla="*/ 1779639 w 3106994"/>
              <a:gd name="connsiteY39" fmla="*/ 413896 h 2291857"/>
              <a:gd name="connsiteX40" fmla="*/ 1750142 w 3106994"/>
              <a:gd name="connsiteY40" fmla="*/ 394231 h 2291857"/>
              <a:gd name="connsiteX41" fmla="*/ 1671484 w 3106994"/>
              <a:gd name="connsiteY41" fmla="*/ 354902 h 2291857"/>
              <a:gd name="connsiteX42" fmla="*/ 1602658 w 3106994"/>
              <a:gd name="connsiteY42" fmla="*/ 315573 h 2291857"/>
              <a:gd name="connsiteX43" fmla="*/ 1553497 w 3106994"/>
              <a:gd name="connsiteY43" fmla="*/ 305741 h 2291857"/>
              <a:gd name="connsiteX44" fmla="*/ 1524000 w 3106994"/>
              <a:gd name="connsiteY44" fmla="*/ 286076 h 2291857"/>
              <a:gd name="connsiteX45" fmla="*/ 1445342 w 3106994"/>
              <a:gd name="connsiteY45" fmla="*/ 256580 h 2291857"/>
              <a:gd name="connsiteX46" fmla="*/ 1406013 w 3106994"/>
              <a:gd name="connsiteY46" fmla="*/ 246747 h 2291857"/>
              <a:gd name="connsiteX47" fmla="*/ 1337187 w 3106994"/>
              <a:gd name="connsiteY47" fmla="*/ 227083 h 2291857"/>
              <a:gd name="connsiteX48" fmla="*/ 1229033 w 3106994"/>
              <a:gd name="connsiteY48" fmla="*/ 207418 h 2291857"/>
              <a:gd name="connsiteX49" fmla="*/ 1160207 w 3106994"/>
              <a:gd name="connsiteY49" fmla="*/ 187754 h 2291857"/>
              <a:gd name="connsiteX50" fmla="*/ 1081549 w 3106994"/>
              <a:gd name="connsiteY50" fmla="*/ 177921 h 2291857"/>
              <a:gd name="connsiteX51" fmla="*/ 983226 w 3106994"/>
              <a:gd name="connsiteY51" fmla="*/ 158257 h 2291857"/>
              <a:gd name="connsiteX52" fmla="*/ 884904 w 3106994"/>
              <a:gd name="connsiteY52" fmla="*/ 138592 h 2291857"/>
              <a:gd name="connsiteX53" fmla="*/ 265471 w 3106994"/>
              <a:gd name="connsiteY53" fmla="*/ 148425 h 2291857"/>
              <a:gd name="connsiteX54" fmla="*/ 226142 w 3106994"/>
              <a:gd name="connsiteY54" fmla="*/ 158257 h 2291857"/>
              <a:gd name="connsiteX55" fmla="*/ 167149 w 3106994"/>
              <a:gd name="connsiteY55" fmla="*/ 168089 h 2291857"/>
              <a:gd name="connsiteX56" fmla="*/ 127820 w 3106994"/>
              <a:gd name="connsiteY56" fmla="*/ 177921 h 2291857"/>
              <a:gd name="connsiteX57" fmla="*/ 0 w 3106994"/>
              <a:gd name="connsiteY57" fmla="*/ 197586 h 2291857"/>
              <a:gd name="connsiteX58" fmla="*/ 49162 w 3106994"/>
              <a:gd name="connsiteY58" fmla="*/ 128760 h 2291857"/>
              <a:gd name="connsiteX59" fmla="*/ 78658 w 3106994"/>
              <a:gd name="connsiteY59" fmla="*/ 99263 h 2291857"/>
              <a:gd name="connsiteX60" fmla="*/ 127820 w 3106994"/>
              <a:gd name="connsiteY60" fmla="*/ 69767 h 2291857"/>
              <a:gd name="connsiteX61" fmla="*/ 167149 w 3106994"/>
              <a:gd name="connsiteY61" fmla="*/ 59934 h 2291857"/>
              <a:gd name="connsiteX62" fmla="*/ 226142 w 3106994"/>
              <a:gd name="connsiteY62" fmla="*/ 20605 h 2291857"/>
              <a:gd name="connsiteX63" fmla="*/ 255639 w 3106994"/>
              <a:gd name="connsiteY63" fmla="*/ 941 h 2291857"/>
              <a:gd name="connsiteX64" fmla="*/ 216310 w 3106994"/>
              <a:gd name="connsiteY64" fmla="*/ 20605 h 2291857"/>
              <a:gd name="connsiteX65" fmla="*/ 186813 w 3106994"/>
              <a:gd name="connsiteY65" fmla="*/ 40270 h 2291857"/>
              <a:gd name="connsiteX66" fmla="*/ 127820 w 3106994"/>
              <a:gd name="connsiteY66" fmla="*/ 69767 h 2291857"/>
              <a:gd name="connsiteX67" fmla="*/ 98323 w 3106994"/>
              <a:gd name="connsiteY67" fmla="*/ 89431 h 2291857"/>
              <a:gd name="connsiteX68" fmla="*/ 29497 w 3106994"/>
              <a:gd name="connsiteY68" fmla="*/ 207418 h 2291857"/>
              <a:gd name="connsiteX69" fmla="*/ 68826 w 3106994"/>
              <a:gd name="connsiteY69" fmla="*/ 256580 h 2291857"/>
              <a:gd name="connsiteX70" fmla="*/ 88491 w 3106994"/>
              <a:gd name="connsiteY70" fmla="*/ 286076 h 2291857"/>
              <a:gd name="connsiteX71" fmla="*/ 117987 w 3106994"/>
              <a:gd name="connsiteY71" fmla="*/ 295909 h 2291857"/>
              <a:gd name="connsiteX72" fmla="*/ 147484 w 3106994"/>
              <a:gd name="connsiteY72" fmla="*/ 315573 h 2291857"/>
              <a:gd name="connsiteX73" fmla="*/ 176981 w 3106994"/>
              <a:gd name="connsiteY73" fmla="*/ 325405 h 2291857"/>
              <a:gd name="connsiteX74" fmla="*/ 245807 w 3106994"/>
              <a:gd name="connsiteY74" fmla="*/ 345070 h 2291857"/>
              <a:gd name="connsiteX75" fmla="*/ 373626 w 3106994"/>
              <a:gd name="connsiteY75" fmla="*/ 364734 h 2291857"/>
              <a:gd name="connsiteX76" fmla="*/ 383458 w 3106994"/>
              <a:gd name="connsiteY76" fmla="*/ 374567 h 229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106994" h="2291857">
                <a:moveTo>
                  <a:pt x="3106994" y="2291857"/>
                </a:moveTo>
                <a:cubicBezTo>
                  <a:pt x="3090607" y="2282025"/>
                  <a:pt x="3071346" y="2275873"/>
                  <a:pt x="3057833" y="2262360"/>
                </a:cubicBezTo>
                <a:cubicBezTo>
                  <a:pt x="3050504" y="2255031"/>
                  <a:pt x="3052083" y="2242389"/>
                  <a:pt x="3048000" y="2232863"/>
                </a:cubicBezTo>
                <a:cubicBezTo>
                  <a:pt x="3028587" y="2187566"/>
                  <a:pt x="3032563" y="2197761"/>
                  <a:pt x="2998839" y="2164038"/>
                </a:cubicBezTo>
                <a:cubicBezTo>
                  <a:pt x="2992284" y="2147651"/>
                  <a:pt x="2987067" y="2130662"/>
                  <a:pt x="2979174" y="2114876"/>
                </a:cubicBezTo>
                <a:cubicBezTo>
                  <a:pt x="2970628" y="2097783"/>
                  <a:pt x="2957439" y="2083178"/>
                  <a:pt x="2949678" y="2065715"/>
                </a:cubicBezTo>
                <a:cubicBezTo>
                  <a:pt x="2944190" y="2053366"/>
                  <a:pt x="2944118" y="2039206"/>
                  <a:pt x="2939845" y="2026386"/>
                </a:cubicBezTo>
                <a:cubicBezTo>
                  <a:pt x="2934264" y="2009642"/>
                  <a:pt x="2926736" y="1993612"/>
                  <a:pt x="2920181" y="1977225"/>
                </a:cubicBezTo>
                <a:cubicBezTo>
                  <a:pt x="2899535" y="1873991"/>
                  <a:pt x="2927028" y="1982797"/>
                  <a:pt x="2880852" y="1878902"/>
                </a:cubicBezTo>
                <a:cubicBezTo>
                  <a:pt x="2875364" y="1866554"/>
                  <a:pt x="2875765" y="1852226"/>
                  <a:pt x="2871020" y="1839573"/>
                </a:cubicBezTo>
                <a:cubicBezTo>
                  <a:pt x="2865874" y="1825849"/>
                  <a:pt x="2857910" y="1813354"/>
                  <a:pt x="2851355" y="1800244"/>
                </a:cubicBezTo>
                <a:cubicBezTo>
                  <a:pt x="2827212" y="1703670"/>
                  <a:pt x="2862166" y="1821867"/>
                  <a:pt x="2812026" y="1721586"/>
                </a:cubicBezTo>
                <a:cubicBezTo>
                  <a:pt x="2796453" y="1690440"/>
                  <a:pt x="2791937" y="1656189"/>
                  <a:pt x="2782529" y="1623263"/>
                </a:cubicBezTo>
                <a:cubicBezTo>
                  <a:pt x="2779682" y="1613298"/>
                  <a:pt x="2777332" y="1603037"/>
                  <a:pt x="2772697" y="1593767"/>
                </a:cubicBezTo>
                <a:cubicBezTo>
                  <a:pt x="2767412" y="1583198"/>
                  <a:pt x="2759588" y="1574102"/>
                  <a:pt x="2753033" y="1564270"/>
                </a:cubicBezTo>
                <a:cubicBezTo>
                  <a:pt x="2748044" y="1544317"/>
                  <a:pt x="2741830" y="1515188"/>
                  <a:pt x="2733368" y="1495444"/>
                </a:cubicBezTo>
                <a:cubicBezTo>
                  <a:pt x="2727594" y="1481972"/>
                  <a:pt x="2722223" y="1468042"/>
                  <a:pt x="2713704" y="1456115"/>
                </a:cubicBezTo>
                <a:cubicBezTo>
                  <a:pt x="2705622" y="1444800"/>
                  <a:pt x="2692550" y="1437742"/>
                  <a:pt x="2684207" y="1426618"/>
                </a:cubicBezTo>
                <a:cubicBezTo>
                  <a:pt x="2672741" y="1411330"/>
                  <a:pt x="2665311" y="1393358"/>
                  <a:pt x="2654710" y="1377457"/>
                </a:cubicBezTo>
                <a:cubicBezTo>
                  <a:pt x="2645620" y="1363822"/>
                  <a:pt x="2633898" y="1352024"/>
                  <a:pt x="2625213" y="1338128"/>
                </a:cubicBezTo>
                <a:cubicBezTo>
                  <a:pt x="2605606" y="1306756"/>
                  <a:pt x="2601420" y="1283817"/>
                  <a:pt x="2585884" y="1249638"/>
                </a:cubicBezTo>
                <a:cubicBezTo>
                  <a:pt x="2576786" y="1229623"/>
                  <a:pt x="2569578" y="1208233"/>
                  <a:pt x="2556387" y="1190644"/>
                </a:cubicBezTo>
                <a:cubicBezTo>
                  <a:pt x="2549297" y="1181191"/>
                  <a:pt x="2536723" y="1177535"/>
                  <a:pt x="2526891" y="1170980"/>
                </a:cubicBezTo>
                <a:cubicBezTo>
                  <a:pt x="2523613" y="1161148"/>
                  <a:pt x="2521693" y="1150753"/>
                  <a:pt x="2517058" y="1141483"/>
                </a:cubicBezTo>
                <a:cubicBezTo>
                  <a:pt x="2511773" y="1130914"/>
                  <a:pt x="2503133" y="1122316"/>
                  <a:pt x="2497394" y="1111986"/>
                </a:cubicBezTo>
                <a:cubicBezTo>
                  <a:pt x="2486717" y="1092767"/>
                  <a:pt x="2476826" y="1073083"/>
                  <a:pt x="2467897" y="1052992"/>
                </a:cubicBezTo>
                <a:cubicBezTo>
                  <a:pt x="2463688" y="1043521"/>
                  <a:pt x="2463629" y="1032240"/>
                  <a:pt x="2458065" y="1023496"/>
                </a:cubicBezTo>
                <a:cubicBezTo>
                  <a:pt x="2440469" y="995846"/>
                  <a:pt x="2415933" y="972942"/>
                  <a:pt x="2399071" y="944838"/>
                </a:cubicBezTo>
                <a:cubicBezTo>
                  <a:pt x="2389239" y="928451"/>
                  <a:pt x="2380452" y="911389"/>
                  <a:pt x="2369574" y="895676"/>
                </a:cubicBezTo>
                <a:cubicBezTo>
                  <a:pt x="2350919" y="868729"/>
                  <a:pt x="2310581" y="817018"/>
                  <a:pt x="2310581" y="817018"/>
                </a:cubicBezTo>
                <a:cubicBezTo>
                  <a:pt x="2307304" y="807186"/>
                  <a:pt x="2306498" y="796144"/>
                  <a:pt x="2300749" y="787521"/>
                </a:cubicBezTo>
                <a:cubicBezTo>
                  <a:pt x="2281048" y="757969"/>
                  <a:pt x="2251140" y="746684"/>
                  <a:pt x="2222091" y="728528"/>
                </a:cubicBezTo>
                <a:cubicBezTo>
                  <a:pt x="2097242" y="650496"/>
                  <a:pt x="2299534" y="776821"/>
                  <a:pt x="2163097" y="679367"/>
                </a:cubicBezTo>
                <a:cubicBezTo>
                  <a:pt x="2095793" y="631293"/>
                  <a:pt x="2149996" y="686475"/>
                  <a:pt x="2094271" y="640038"/>
                </a:cubicBezTo>
                <a:cubicBezTo>
                  <a:pt x="2083589" y="631136"/>
                  <a:pt x="2075536" y="619346"/>
                  <a:pt x="2064774" y="610541"/>
                </a:cubicBezTo>
                <a:cubicBezTo>
                  <a:pt x="2039408" y="589787"/>
                  <a:pt x="2009291" y="574722"/>
                  <a:pt x="1986116" y="551547"/>
                </a:cubicBezTo>
                <a:cubicBezTo>
                  <a:pt x="1952168" y="517599"/>
                  <a:pt x="1959334" y="521984"/>
                  <a:pt x="1917291" y="492554"/>
                </a:cubicBezTo>
                <a:cubicBezTo>
                  <a:pt x="1897929" y="479001"/>
                  <a:pt x="1877962" y="466335"/>
                  <a:pt x="1858297" y="453225"/>
                </a:cubicBezTo>
                <a:cubicBezTo>
                  <a:pt x="1848465" y="446670"/>
                  <a:pt x="1839772" y="437949"/>
                  <a:pt x="1828800" y="433560"/>
                </a:cubicBezTo>
                <a:cubicBezTo>
                  <a:pt x="1812413" y="427005"/>
                  <a:pt x="1795425" y="421789"/>
                  <a:pt x="1779639" y="413896"/>
                </a:cubicBezTo>
                <a:cubicBezTo>
                  <a:pt x="1769070" y="408611"/>
                  <a:pt x="1760516" y="399890"/>
                  <a:pt x="1750142" y="394231"/>
                </a:cubicBezTo>
                <a:cubicBezTo>
                  <a:pt x="1724407" y="380194"/>
                  <a:pt x="1695875" y="371162"/>
                  <a:pt x="1671484" y="354902"/>
                </a:cubicBezTo>
                <a:cubicBezTo>
                  <a:pt x="1649909" y="340519"/>
                  <a:pt x="1627604" y="323888"/>
                  <a:pt x="1602658" y="315573"/>
                </a:cubicBezTo>
                <a:cubicBezTo>
                  <a:pt x="1586804" y="310288"/>
                  <a:pt x="1569884" y="309018"/>
                  <a:pt x="1553497" y="305741"/>
                </a:cubicBezTo>
                <a:cubicBezTo>
                  <a:pt x="1543665" y="299186"/>
                  <a:pt x="1534569" y="291361"/>
                  <a:pt x="1524000" y="286076"/>
                </a:cubicBezTo>
                <a:cubicBezTo>
                  <a:pt x="1510144" y="279148"/>
                  <a:pt x="1465200" y="262254"/>
                  <a:pt x="1445342" y="256580"/>
                </a:cubicBezTo>
                <a:cubicBezTo>
                  <a:pt x="1432349" y="252868"/>
                  <a:pt x="1419006" y="250459"/>
                  <a:pt x="1406013" y="246747"/>
                </a:cubicBezTo>
                <a:cubicBezTo>
                  <a:pt x="1362286" y="234253"/>
                  <a:pt x="1388410" y="237328"/>
                  <a:pt x="1337187" y="227083"/>
                </a:cubicBezTo>
                <a:cubicBezTo>
                  <a:pt x="1301256" y="219897"/>
                  <a:pt x="1264862" y="215096"/>
                  <a:pt x="1229033" y="207418"/>
                </a:cubicBezTo>
                <a:cubicBezTo>
                  <a:pt x="1147210" y="189884"/>
                  <a:pt x="1261101" y="204570"/>
                  <a:pt x="1160207" y="187754"/>
                </a:cubicBezTo>
                <a:cubicBezTo>
                  <a:pt x="1134143" y="183410"/>
                  <a:pt x="1107768" y="181199"/>
                  <a:pt x="1081549" y="177921"/>
                </a:cubicBezTo>
                <a:cubicBezTo>
                  <a:pt x="1027901" y="160039"/>
                  <a:pt x="1067154" y="171169"/>
                  <a:pt x="983226" y="158257"/>
                </a:cubicBezTo>
                <a:cubicBezTo>
                  <a:pt x="920545" y="148614"/>
                  <a:pt x="937038" y="151626"/>
                  <a:pt x="884904" y="138592"/>
                </a:cubicBezTo>
                <a:lnTo>
                  <a:pt x="265471" y="148425"/>
                </a:lnTo>
                <a:cubicBezTo>
                  <a:pt x="251964" y="148828"/>
                  <a:pt x="239393" y="155607"/>
                  <a:pt x="226142" y="158257"/>
                </a:cubicBezTo>
                <a:cubicBezTo>
                  <a:pt x="206594" y="162167"/>
                  <a:pt x="186697" y="164179"/>
                  <a:pt x="167149" y="168089"/>
                </a:cubicBezTo>
                <a:cubicBezTo>
                  <a:pt x="153898" y="170739"/>
                  <a:pt x="141071" y="175271"/>
                  <a:pt x="127820" y="177921"/>
                </a:cubicBezTo>
                <a:cubicBezTo>
                  <a:pt x="93697" y="184746"/>
                  <a:pt x="33076" y="192861"/>
                  <a:pt x="0" y="197586"/>
                </a:cubicBezTo>
                <a:cubicBezTo>
                  <a:pt x="15564" y="174241"/>
                  <a:pt x="30868" y="150104"/>
                  <a:pt x="49162" y="128760"/>
                </a:cubicBezTo>
                <a:cubicBezTo>
                  <a:pt x="58211" y="118203"/>
                  <a:pt x="67534" y="107606"/>
                  <a:pt x="78658" y="99263"/>
                </a:cubicBezTo>
                <a:cubicBezTo>
                  <a:pt x="93946" y="87797"/>
                  <a:pt x="110357" y="77528"/>
                  <a:pt x="127820" y="69767"/>
                </a:cubicBezTo>
                <a:cubicBezTo>
                  <a:pt x="140169" y="64279"/>
                  <a:pt x="154039" y="63212"/>
                  <a:pt x="167149" y="59934"/>
                </a:cubicBezTo>
                <a:lnTo>
                  <a:pt x="226142" y="20605"/>
                </a:lnTo>
                <a:cubicBezTo>
                  <a:pt x="235974" y="14050"/>
                  <a:pt x="266208" y="-4344"/>
                  <a:pt x="255639" y="941"/>
                </a:cubicBezTo>
                <a:cubicBezTo>
                  <a:pt x="242529" y="7496"/>
                  <a:pt x="229036" y="13333"/>
                  <a:pt x="216310" y="20605"/>
                </a:cubicBezTo>
                <a:cubicBezTo>
                  <a:pt x="206050" y="26468"/>
                  <a:pt x="197143" y="34531"/>
                  <a:pt x="186813" y="40270"/>
                </a:cubicBezTo>
                <a:cubicBezTo>
                  <a:pt x="167594" y="50947"/>
                  <a:pt x="147039" y="59090"/>
                  <a:pt x="127820" y="69767"/>
                </a:cubicBezTo>
                <a:cubicBezTo>
                  <a:pt x="117490" y="75506"/>
                  <a:pt x="108155" y="82876"/>
                  <a:pt x="98323" y="89431"/>
                </a:cubicBezTo>
                <a:cubicBezTo>
                  <a:pt x="31221" y="178899"/>
                  <a:pt x="47278" y="136293"/>
                  <a:pt x="29497" y="207418"/>
                </a:cubicBezTo>
                <a:cubicBezTo>
                  <a:pt x="48637" y="264840"/>
                  <a:pt x="24353" y="212108"/>
                  <a:pt x="68826" y="256580"/>
                </a:cubicBezTo>
                <a:cubicBezTo>
                  <a:pt x="77182" y="264936"/>
                  <a:pt x="79264" y="278694"/>
                  <a:pt x="88491" y="286076"/>
                </a:cubicBezTo>
                <a:cubicBezTo>
                  <a:pt x="96584" y="292550"/>
                  <a:pt x="108717" y="291274"/>
                  <a:pt x="117987" y="295909"/>
                </a:cubicBezTo>
                <a:cubicBezTo>
                  <a:pt x="128556" y="301194"/>
                  <a:pt x="136915" y="310288"/>
                  <a:pt x="147484" y="315573"/>
                </a:cubicBezTo>
                <a:cubicBezTo>
                  <a:pt x="156754" y="320208"/>
                  <a:pt x="167054" y="322427"/>
                  <a:pt x="176981" y="325405"/>
                </a:cubicBezTo>
                <a:cubicBezTo>
                  <a:pt x="199835" y="332261"/>
                  <a:pt x="222477" y="340071"/>
                  <a:pt x="245807" y="345070"/>
                </a:cubicBezTo>
                <a:cubicBezTo>
                  <a:pt x="264339" y="349041"/>
                  <a:pt x="352014" y="358559"/>
                  <a:pt x="373626" y="364734"/>
                </a:cubicBezTo>
                <a:cubicBezTo>
                  <a:pt x="378083" y="366007"/>
                  <a:pt x="380181" y="371289"/>
                  <a:pt x="383458" y="37456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314698" y="1238865"/>
            <a:ext cx="3608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 can see that </a:t>
            </a:r>
            <a:r>
              <a:rPr lang="en-AU" dirty="0" smtClean="0">
                <a:solidFill>
                  <a:srgbClr val="00B0F0"/>
                </a:solidFill>
              </a:rPr>
              <a:t>movements of the AD curve</a:t>
            </a:r>
            <a:r>
              <a:rPr lang="en-AU" dirty="0" smtClean="0"/>
              <a:t>, which </a:t>
            </a:r>
            <a:r>
              <a:rPr lang="en-AU" dirty="0" smtClean="0">
                <a:solidFill>
                  <a:srgbClr val="00B0F0"/>
                </a:solidFill>
              </a:rPr>
              <a:t>cause positive or negative output gaps </a:t>
            </a:r>
            <a:r>
              <a:rPr lang="en-AU" dirty="0" smtClean="0"/>
              <a:t>will move us to </a:t>
            </a:r>
            <a:r>
              <a:rPr lang="en-AU" dirty="0" smtClean="0">
                <a:solidFill>
                  <a:srgbClr val="00B0F0"/>
                </a:solidFill>
              </a:rPr>
              <a:t>different points </a:t>
            </a:r>
            <a:r>
              <a:rPr lang="en-AU" dirty="0" smtClean="0"/>
              <a:t>along the same </a:t>
            </a:r>
            <a:r>
              <a:rPr lang="en-AU" dirty="0" smtClean="0">
                <a:solidFill>
                  <a:srgbClr val="00B0F0"/>
                </a:solidFill>
              </a:rPr>
              <a:t>Short Run Phillips Curve</a:t>
            </a:r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833749" y="5196373"/>
            <a:ext cx="151905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-</a:t>
            </a:r>
            <a:r>
              <a:rPr lang="en-AU" sz="1600" b="1" dirty="0" err="1" smtClean="0"/>
              <a:t>ve</a:t>
            </a:r>
            <a:r>
              <a:rPr lang="en-AU" sz="1600" b="1" dirty="0" smtClean="0"/>
              <a:t> Output Gap</a:t>
            </a:r>
            <a:endParaRPr lang="en-A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02020" y="5455084"/>
            <a:ext cx="1673861" cy="8572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Full Employment / Long Run Equilibrium</a:t>
            </a:r>
            <a:endParaRPr lang="en-A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28793" y="6414289"/>
            <a:ext cx="164256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b="1" dirty="0"/>
              <a:t>+</a:t>
            </a:r>
            <a:r>
              <a:rPr lang="en-AU" sz="1600" b="1" dirty="0" err="1" smtClean="0"/>
              <a:t>ve</a:t>
            </a:r>
            <a:r>
              <a:rPr lang="en-AU" sz="1600" b="1" dirty="0" smtClean="0"/>
              <a:t> Output Gap</a:t>
            </a:r>
            <a:endParaRPr lang="en-AU" sz="16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943" y="210730"/>
            <a:ext cx="619211" cy="4763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87360" y="110779"/>
            <a:ext cx="373045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-</a:t>
            </a:r>
            <a:r>
              <a:rPr lang="en-AU" sz="1600" dirty="0" err="1" smtClean="0">
                <a:solidFill>
                  <a:srgbClr val="FF0000"/>
                </a:solidFill>
              </a:rPr>
              <a:t>ve</a:t>
            </a:r>
            <a:r>
              <a:rPr lang="en-AU" sz="1600" dirty="0" smtClean="0">
                <a:solidFill>
                  <a:srgbClr val="FF0000"/>
                </a:solidFill>
              </a:rPr>
              <a:t> </a:t>
            </a:r>
            <a:r>
              <a:rPr lang="en-AU" sz="1600" dirty="0">
                <a:solidFill>
                  <a:srgbClr val="FF0000"/>
                </a:solidFill>
              </a:rPr>
              <a:t>output gap – </a:t>
            </a:r>
            <a:r>
              <a:rPr lang="en-AU" sz="1600" dirty="0" smtClean="0">
                <a:solidFill>
                  <a:srgbClr val="FF0000"/>
                </a:solidFill>
              </a:rPr>
              <a:t>↓ </a:t>
            </a:r>
            <a:r>
              <a:rPr lang="en-AU" sz="1600" dirty="0" err="1" smtClean="0">
                <a:solidFill>
                  <a:srgbClr val="FF0000"/>
                </a:solidFill>
              </a:rPr>
              <a:t>Infl</a:t>
            </a:r>
            <a:r>
              <a:rPr lang="en-AU" sz="1600" dirty="0" smtClean="0">
                <a:solidFill>
                  <a:srgbClr val="FF0000"/>
                </a:solidFill>
              </a:rPr>
              <a:t> </a:t>
            </a:r>
            <a:r>
              <a:rPr lang="en-AU" sz="1600" dirty="0">
                <a:solidFill>
                  <a:srgbClr val="FF0000"/>
                </a:solidFill>
              </a:rPr>
              <a:t>↑ </a:t>
            </a:r>
            <a:r>
              <a:rPr lang="en-AU" sz="1600" dirty="0" smtClean="0">
                <a:solidFill>
                  <a:srgbClr val="FF0000"/>
                </a:solidFill>
              </a:rPr>
              <a:t>UR</a:t>
            </a:r>
            <a:endParaRPr lang="en-AU" sz="1600" dirty="0">
              <a:solidFill>
                <a:srgbClr val="FF0000"/>
              </a:solidFill>
            </a:endParaRPr>
          </a:p>
          <a:p>
            <a:r>
              <a:rPr lang="en-AU" sz="1600" dirty="0" smtClean="0">
                <a:solidFill>
                  <a:srgbClr val="FF0000"/>
                </a:solidFill>
              </a:rPr>
              <a:t>Long Run Equilibrium – Natural </a:t>
            </a:r>
            <a:r>
              <a:rPr lang="en-AU" sz="1600" dirty="0" err="1" smtClean="0">
                <a:solidFill>
                  <a:srgbClr val="FF0000"/>
                </a:solidFill>
              </a:rPr>
              <a:t>Infl</a:t>
            </a:r>
            <a:r>
              <a:rPr lang="en-AU" sz="1600" dirty="0" smtClean="0">
                <a:solidFill>
                  <a:srgbClr val="FF0000"/>
                </a:solidFill>
              </a:rPr>
              <a:t>, NRU</a:t>
            </a:r>
          </a:p>
          <a:p>
            <a:r>
              <a:rPr lang="en-AU" sz="1600" dirty="0">
                <a:solidFill>
                  <a:srgbClr val="FF0000"/>
                </a:solidFill>
              </a:rPr>
              <a:t>+</a:t>
            </a:r>
            <a:r>
              <a:rPr lang="en-AU" sz="1600" dirty="0" err="1">
                <a:solidFill>
                  <a:srgbClr val="FF0000"/>
                </a:solidFill>
              </a:rPr>
              <a:t>ve</a:t>
            </a:r>
            <a:r>
              <a:rPr lang="en-AU" sz="1600" dirty="0">
                <a:solidFill>
                  <a:srgbClr val="FF0000"/>
                </a:solidFill>
              </a:rPr>
              <a:t> output gap – ↑</a:t>
            </a:r>
            <a:r>
              <a:rPr lang="en-AU" sz="1600" dirty="0" err="1">
                <a:solidFill>
                  <a:srgbClr val="FF0000"/>
                </a:solidFill>
              </a:rPr>
              <a:t>Infl↓</a:t>
            </a:r>
            <a:r>
              <a:rPr lang="en-AU" sz="1600" dirty="0" err="1" smtClean="0">
                <a:solidFill>
                  <a:srgbClr val="FF0000"/>
                </a:solidFill>
              </a:rPr>
              <a:t>UR</a:t>
            </a:r>
            <a:endParaRPr lang="en-AU" sz="160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8331" y="2562724"/>
            <a:ext cx="4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PC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551500" y="1671484"/>
            <a:ext cx="326687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There is a negative relationship between Unemployment and Inflation!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891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37" y="341063"/>
            <a:ext cx="6116053" cy="45302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Movement of the SRPC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9509"/>
            <a:ext cx="9860280" cy="1180194"/>
          </a:xfrm>
        </p:spPr>
        <p:txBody>
          <a:bodyPr>
            <a:normAutofit/>
          </a:bodyPr>
          <a:lstStyle/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00B0F0"/>
                </a:solidFill>
              </a:rPr>
              <a:t>movements of the SRPC </a:t>
            </a:r>
            <a:r>
              <a:rPr lang="en-AU" dirty="0" smtClean="0"/>
              <a:t>are </a:t>
            </a:r>
            <a:r>
              <a:rPr lang="en-AU" dirty="0" smtClean="0">
                <a:solidFill>
                  <a:srgbClr val="00B0F0"/>
                </a:solidFill>
              </a:rPr>
              <a:t>connected to the SRAS curve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 SRPC moves as a ‘mirror image’ to the SRPC. </a:t>
            </a:r>
          </a:p>
          <a:p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611602" y="2190827"/>
            <a:ext cx="513328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sz="2800" dirty="0"/>
              <a:t>↑SRAS→↓Price Level, (↑Output →↑Jobs→↓Unemployment)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370" y="2199703"/>
            <a:ext cx="5624417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sz="2800" dirty="0"/>
              <a:t>↓ SRAS→ ↑ Price Level, (↓Output →↓Jobs→↑Unemployment)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0" y="3259049"/>
            <a:ext cx="3513017" cy="2606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80" y="3222503"/>
            <a:ext cx="3013563" cy="25678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827" y="3259049"/>
            <a:ext cx="2812209" cy="25014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243" y="3337528"/>
            <a:ext cx="2656628" cy="21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126"/>
            <a:ext cx="10031858" cy="888322"/>
          </a:xfrm>
        </p:spPr>
        <p:txBody>
          <a:bodyPr/>
          <a:lstStyle/>
          <a:p>
            <a:r>
              <a:rPr lang="en-US" dirty="0" smtClean="0"/>
              <a:t>Short Run vs Long Run Phillips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33" y="1620573"/>
            <a:ext cx="6062133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Phillips curve shows that there is a tradeoff between inflation and the UR.</a:t>
            </a:r>
          </a:p>
          <a:p>
            <a:r>
              <a:rPr lang="en-US" dirty="0" smtClean="0"/>
              <a:t>However, in the </a:t>
            </a:r>
            <a:r>
              <a:rPr lang="en-US" dirty="0" smtClean="0">
                <a:solidFill>
                  <a:srgbClr val="00B0F0"/>
                </a:solidFill>
              </a:rPr>
              <a:t>long run</a:t>
            </a:r>
            <a:r>
              <a:rPr lang="en-US" dirty="0" smtClean="0"/>
              <a:t> there is </a:t>
            </a:r>
            <a:r>
              <a:rPr lang="en-US" dirty="0" smtClean="0">
                <a:solidFill>
                  <a:srgbClr val="00B0F0"/>
                </a:solidFill>
              </a:rPr>
              <a:t>no trade off between inflation and unemployment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This is because in the long run, </a:t>
            </a:r>
            <a:r>
              <a:rPr lang="en-US" dirty="0" smtClean="0">
                <a:solidFill>
                  <a:srgbClr val="00B050"/>
                </a:solidFill>
              </a:rPr>
              <a:t>price level has no effect on output </a:t>
            </a:r>
            <a:r>
              <a:rPr lang="en-US" dirty="0" smtClean="0"/>
              <a:t>because of </a:t>
            </a:r>
            <a:r>
              <a:rPr lang="en-US" dirty="0" smtClean="0">
                <a:solidFill>
                  <a:srgbClr val="00B050"/>
                </a:solidFill>
              </a:rPr>
              <a:t>flexible wages</a:t>
            </a:r>
            <a:r>
              <a:rPr lang="en-US" dirty="0" smtClean="0"/>
              <a:t> in the long run. Because there is no change in output, there is </a:t>
            </a:r>
            <a:r>
              <a:rPr lang="en-US" dirty="0" smtClean="0">
                <a:solidFill>
                  <a:srgbClr val="00B050"/>
                </a:solidFill>
              </a:rPr>
              <a:t>no change in unemployment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Regardless of the inflation level, the unemployment will be the same.</a:t>
            </a:r>
          </a:p>
          <a:p>
            <a:r>
              <a:rPr lang="en-US" sz="3800" dirty="0" smtClean="0"/>
              <a:t>Therefore, we distinguish between:</a:t>
            </a:r>
          </a:p>
          <a:p>
            <a:pPr lvl="1"/>
            <a:r>
              <a:rPr lang="en-US" sz="3300" b="1" dirty="0" smtClean="0"/>
              <a:t>Short Run Phillips Curve (SRPC) </a:t>
            </a:r>
            <a:r>
              <a:rPr lang="en-US" sz="3300" dirty="0" smtClean="0"/>
              <a:t>– tradeoff between inflation and UR</a:t>
            </a:r>
          </a:p>
          <a:p>
            <a:pPr lvl="1"/>
            <a:r>
              <a:rPr lang="en-US" sz="3300" b="1" dirty="0" smtClean="0"/>
              <a:t>Long Run Phillips Curve (LRPC) </a:t>
            </a:r>
            <a:r>
              <a:rPr lang="en-US" sz="3300" dirty="0" smtClean="0"/>
              <a:t>– </a:t>
            </a:r>
            <a:r>
              <a:rPr lang="en-US" sz="3300" dirty="0" smtClean="0">
                <a:solidFill>
                  <a:srgbClr val="00B0F0"/>
                </a:solidFill>
              </a:rPr>
              <a:t>NO TRADEOFF between inflation and the UR</a:t>
            </a:r>
          </a:p>
          <a:p>
            <a:pPr lvl="2"/>
            <a:r>
              <a:rPr lang="en-US" sz="2900" dirty="0" smtClean="0"/>
              <a:t>Note that the LRPC is connected to the NRU.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711" y="1533179"/>
            <a:ext cx="5484724" cy="4805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020" y="200788"/>
            <a:ext cx="334767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200" b="1" dirty="0" smtClean="0">
                <a:solidFill>
                  <a:srgbClr val="FF0000"/>
                </a:solidFill>
              </a:rPr>
              <a:t>Short Run Phillips Curve (SRPC) </a:t>
            </a:r>
            <a:r>
              <a:rPr lang="en-AU" sz="1200" dirty="0" smtClean="0">
                <a:solidFill>
                  <a:srgbClr val="FF0000"/>
                </a:solidFill>
              </a:rPr>
              <a:t>– negative relationship between unemployment and inflation</a:t>
            </a:r>
          </a:p>
          <a:p>
            <a:r>
              <a:rPr lang="en-AU" sz="1200" b="1" dirty="0" smtClean="0">
                <a:solidFill>
                  <a:srgbClr val="FF0000"/>
                </a:solidFill>
              </a:rPr>
              <a:t>Long Run Phillips Curve (LRPC) </a:t>
            </a:r>
            <a:r>
              <a:rPr lang="en-AU" sz="1200" dirty="0" smtClean="0">
                <a:solidFill>
                  <a:srgbClr val="FF0000"/>
                </a:solidFill>
              </a:rPr>
              <a:t>– NO relationship between unemployment and inflation</a:t>
            </a:r>
          </a:p>
        </p:txBody>
      </p:sp>
    </p:spTree>
    <p:extLst>
      <p:ext uri="{BB962C8B-B14F-4D97-AF65-F5344CB8AC3E}">
        <p14:creationId xmlns:p14="http://schemas.microsoft.com/office/powerpoint/2010/main" val="10047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21" y="88399"/>
            <a:ext cx="6272463" cy="777876"/>
          </a:xfrm>
        </p:spPr>
        <p:txBody>
          <a:bodyPr/>
          <a:lstStyle/>
          <a:p>
            <a:r>
              <a:rPr lang="en-US" dirty="0" smtClean="0"/>
              <a:t>Shifts of the Phillips Curve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785041"/>
              </p:ext>
            </p:extLst>
          </p:nvPr>
        </p:nvGraphicFramePr>
        <p:xfrm>
          <a:off x="144378" y="1028534"/>
          <a:ext cx="6713621" cy="581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1">
                  <a:extLst>
                    <a:ext uri="{9D8B030D-6E8A-4147-A177-3AD203B41FA5}">
                      <a16:colId xmlns:a16="http://schemas.microsoft.com/office/drawing/2014/main" val="2694071987"/>
                    </a:ext>
                  </a:extLst>
                </a:gridCol>
                <a:gridCol w="4634110">
                  <a:extLst>
                    <a:ext uri="{9D8B030D-6E8A-4147-A177-3AD203B41FA5}">
                      <a16:colId xmlns:a16="http://schemas.microsoft.com/office/drawing/2014/main" val="3309706299"/>
                    </a:ext>
                  </a:extLst>
                </a:gridCol>
              </a:tblGrid>
              <a:tr h="475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AD/AS Change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 on Phillips</a:t>
                      </a:r>
                      <a:r>
                        <a:rPr lang="en-US" sz="2400" baseline="0" dirty="0" smtClean="0"/>
                        <a:t> Curve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105130"/>
                  </a:ext>
                </a:extLst>
              </a:tr>
              <a:tr h="17329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</a:t>
                      </a:r>
                    </a:p>
                    <a:p>
                      <a:pPr lvl="2"/>
                      <a:r>
                        <a:rPr lang="en-US" sz="2000" dirty="0" smtClean="0"/>
                        <a:t>↑AD</a:t>
                      </a:r>
                    </a:p>
                    <a:p>
                      <a:pPr lvl="2"/>
                      <a:r>
                        <a:rPr lang="en-US" sz="2000" dirty="0" smtClean="0"/>
                        <a:t>↓AD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Movement along SRPC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 Movement</a:t>
                      </a:r>
                      <a:r>
                        <a:rPr lang="en-US" sz="2000" baseline="0" dirty="0" smtClean="0"/>
                        <a:t> to the left along the    SRPC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 </a:t>
                      </a:r>
                      <a:r>
                        <a:rPr lang="en-US" sz="2000" dirty="0" smtClean="0"/>
                        <a:t>Movement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to the right along the SRPC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080349"/>
                  </a:ext>
                </a:extLst>
              </a:tr>
              <a:tr h="13221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SRAS</a:t>
                      </a:r>
                    </a:p>
                    <a:p>
                      <a:pPr lvl="2"/>
                      <a:r>
                        <a:rPr lang="en-US" sz="2400" dirty="0" smtClean="0"/>
                        <a:t>↑SRAS</a:t>
                      </a:r>
                    </a:p>
                    <a:p>
                      <a:pPr lvl="2"/>
                      <a:r>
                        <a:rPr lang="en-US" sz="2400" dirty="0" smtClean="0"/>
                        <a:t>↓SRAS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Shift of</a:t>
                      </a:r>
                      <a:r>
                        <a:rPr lang="en-US" sz="2400" b="1" baseline="0" dirty="0" smtClean="0"/>
                        <a:t> SRPC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   SRPC s</a:t>
                      </a:r>
                      <a:r>
                        <a:rPr lang="en-US" sz="2400" dirty="0" smtClean="0"/>
                        <a:t>hifts to the </a:t>
                      </a:r>
                      <a:r>
                        <a:rPr lang="en-US" sz="2400" baseline="0" dirty="0" smtClean="0"/>
                        <a:t>left.</a:t>
                      </a: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   SRPC s</a:t>
                      </a:r>
                      <a:r>
                        <a:rPr lang="en-US" sz="2400" dirty="0" smtClean="0"/>
                        <a:t>hifts to the </a:t>
                      </a:r>
                      <a:r>
                        <a:rPr lang="en-US" sz="2400" baseline="0" dirty="0" smtClean="0"/>
                        <a:t>right.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63155"/>
                  </a:ext>
                </a:extLst>
              </a:tr>
              <a:tr h="1732980"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/>
                        <a:t>Change in the</a:t>
                      </a:r>
                      <a:r>
                        <a:rPr lang="en-US" sz="2400" baseline="0" dirty="0" smtClean="0"/>
                        <a:t> NRU</a:t>
                      </a:r>
                    </a:p>
                    <a:p>
                      <a:pPr lvl="2"/>
                      <a:r>
                        <a:rPr lang="en-US" sz="2400" dirty="0" smtClean="0"/>
                        <a:t>↑NRU</a:t>
                      </a:r>
                    </a:p>
                    <a:p>
                      <a:pPr lvl="2"/>
                      <a:r>
                        <a:rPr lang="en-US" sz="2400" dirty="0" smtClean="0"/>
                        <a:t>↓NRU</a:t>
                      </a:r>
                    </a:p>
                    <a:p>
                      <a:pPr lvl="0"/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Shift of LRPC</a:t>
                      </a:r>
                      <a:endParaRPr lang="en-US" sz="2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   </a:t>
                      </a:r>
                      <a:endParaRPr lang="en-US" sz="2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   LRPC </a:t>
                      </a:r>
                      <a:r>
                        <a:rPr lang="en-US" sz="2400" baseline="0" dirty="0" smtClean="0"/>
                        <a:t>s</a:t>
                      </a:r>
                      <a:r>
                        <a:rPr lang="en-US" sz="2400" dirty="0" smtClean="0"/>
                        <a:t>hifts to the </a:t>
                      </a:r>
                      <a:r>
                        <a:rPr lang="en-US" sz="2400" baseline="0" dirty="0" smtClean="0"/>
                        <a:t>right.</a:t>
                      </a: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   LRPC s</a:t>
                      </a:r>
                      <a:r>
                        <a:rPr lang="en-US" sz="2400" dirty="0" smtClean="0"/>
                        <a:t>hifts to the </a:t>
                      </a:r>
                      <a:r>
                        <a:rPr lang="en-US" sz="2400" baseline="0" dirty="0" smtClean="0"/>
                        <a:t>left.</a:t>
                      </a: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(Note: LRAS will NOT</a:t>
                      </a:r>
                      <a:r>
                        <a:rPr lang="en-US" sz="2400" baseline="0" dirty="0" smtClean="0"/>
                        <a:t> usually affect LRPC, only the NRU affects LRPC)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2903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250" y="1847613"/>
            <a:ext cx="4624312" cy="37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9041"/>
            <a:ext cx="10515600" cy="1500753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We can see that movements of the AD curve, cause movements along the SRPC.</a:t>
            </a:r>
          </a:p>
          <a:p>
            <a:r>
              <a:rPr lang="en-AU" dirty="0" smtClean="0"/>
              <a:t>So we can also observe the effect of FP and MP on the SRPC</a:t>
            </a:r>
          </a:p>
          <a:p>
            <a:pPr lvl="1"/>
            <a:r>
              <a:rPr lang="en-AU" dirty="0" smtClean="0"/>
              <a:t>Expansionary FP/MP – movement to the left along the SRPC</a:t>
            </a:r>
          </a:p>
          <a:p>
            <a:pPr lvl="1"/>
            <a:r>
              <a:rPr lang="en-AU" dirty="0" smtClean="0"/>
              <a:t>Contractionary </a:t>
            </a:r>
            <a:r>
              <a:rPr lang="en-AU" dirty="0"/>
              <a:t>FP/MP – movement to the </a:t>
            </a:r>
            <a:r>
              <a:rPr lang="en-AU" dirty="0" smtClean="0"/>
              <a:t>right </a:t>
            </a:r>
            <a:r>
              <a:rPr lang="en-AU" dirty="0"/>
              <a:t>along the </a:t>
            </a:r>
            <a:r>
              <a:rPr lang="en-AU" dirty="0" smtClean="0"/>
              <a:t>SRPC</a:t>
            </a:r>
          </a:p>
          <a:p>
            <a:r>
              <a:rPr lang="en-AU" dirty="0" smtClean="0"/>
              <a:t>Note: When the AD/AS equilibrium moves </a:t>
            </a:r>
            <a:r>
              <a:rPr lang="en-AU" b="1" u="sng" dirty="0" smtClean="0"/>
              <a:t>right</a:t>
            </a:r>
            <a:r>
              <a:rPr lang="en-AU" dirty="0" smtClean="0"/>
              <a:t>, there is a movement to the </a:t>
            </a:r>
            <a:r>
              <a:rPr lang="en-AU" b="1" u="sng" dirty="0" smtClean="0"/>
              <a:t>left</a:t>
            </a:r>
            <a:r>
              <a:rPr lang="en-AU" dirty="0" smtClean="0"/>
              <a:t> along the SRPC.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51" y="532949"/>
            <a:ext cx="10059804" cy="4258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5044" y="120397"/>
            <a:ext cx="54274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AD shifts lead to movements ALONG the SRPC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775588" y="2662083"/>
            <a:ext cx="9831" cy="14749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5419" y="1120632"/>
            <a:ext cx="1" cy="12231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4245" y="1027906"/>
            <a:ext cx="76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LRPC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4560</Words>
  <Application>Microsoft Office PowerPoint</Application>
  <PresentationFormat>Widescreen</PresentationFormat>
  <Paragraphs>480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 Theme</vt:lpstr>
      <vt:lpstr>Unit 5 Summary</vt:lpstr>
      <vt:lpstr>FP and MP Used Together – Opposing Direction</vt:lpstr>
      <vt:lpstr>FP and MP in the Short Run Summary</vt:lpstr>
      <vt:lpstr>Phillips Curve</vt:lpstr>
      <vt:lpstr>The Phillips Curve and Output Gaps</vt:lpstr>
      <vt:lpstr>Movement of the SRPC</vt:lpstr>
      <vt:lpstr>Short Run vs Long Run Phillips Curve</vt:lpstr>
      <vt:lpstr>Shifts of the Phillips Curve</vt:lpstr>
      <vt:lpstr>PowerPoint Presentation</vt:lpstr>
      <vt:lpstr>Connecting the Macro Curves</vt:lpstr>
      <vt:lpstr>Potential Output/Long Run Equilibrium</vt:lpstr>
      <vt:lpstr>Positive Output Gap/Inflationary Gap</vt:lpstr>
      <vt:lpstr>Negative Output Gap/Deflationary Gap</vt:lpstr>
      <vt:lpstr>Macroeconomic Self Adjustment and the SRPC</vt:lpstr>
      <vt:lpstr>PowerPoint Presentation</vt:lpstr>
      <vt:lpstr>Unemployment vs Inflation </vt:lpstr>
      <vt:lpstr>Money Supply Growth and Inflation</vt:lpstr>
      <vt:lpstr>Money Supply and Inflation</vt:lpstr>
      <vt:lpstr>Quantity Theory of Money - Overview</vt:lpstr>
      <vt:lpstr>Velocity of Money</vt:lpstr>
      <vt:lpstr>Quantity Theory of Money – Values for M, V, P and Y</vt:lpstr>
      <vt:lpstr>Money Supply and Inflation – Money Market</vt:lpstr>
      <vt:lpstr>Comparing Short Run vs Long Run</vt:lpstr>
      <vt:lpstr>Economic Growth</vt:lpstr>
      <vt:lpstr>Economic Growth</vt:lpstr>
      <vt:lpstr>Economic Growth, Productivity, Technology etc.</vt:lpstr>
      <vt:lpstr>Aggregate Production Function</vt:lpstr>
      <vt:lpstr>Human Capital</vt:lpstr>
      <vt:lpstr>Aggregate Production Function Increases</vt:lpstr>
      <vt:lpstr>Economic Growth –AD/AS , PPC and Aggregate Production Function</vt:lpstr>
      <vt:lpstr>Supply Side Fiscal Policies</vt:lpstr>
      <vt:lpstr>Examples of Supply Side Fiscal Policies</vt:lpstr>
      <vt:lpstr>Supply Side Fiscal Policies continued… </vt:lpstr>
      <vt:lpstr>Incentives – Income Tax</vt:lpstr>
      <vt:lpstr>Supply side fiscal policies – What is the main idea?</vt:lpstr>
      <vt:lpstr>Supply Side Government Policies Summary</vt:lpstr>
      <vt:lpstr>Summary: Economic Growth and Public Policy</vt:lpstr>
      <vt:lpstr>PowerPoint Presentation</vt:lpstr>
      <vt:lpstr>Government Budget Deficits/Surpluses and Fiscal Policy</vt:lpstr>
      <vt:lpstr>Public Debt vs Public Savings</vt:lpstr>
      <vt:lpstr>Debt vs Deficit</vt:lpstr>
      <vt:lpstr>Surplus vs Savings</vt:lpstr>
      <vt:lpstr>PowerPoint Presentation</vt:lpstr>
      <vt:lpstr>5.5 Crowding Out</vt:lpstr>
      <vt:lpstr>Loanable Funds Market Demand</vt:lpstr>
      <vt:lpstr>Crowding Out – Loanable Funds Market</vt:lpstr>
      <vt:lpstr>Crowding Out – AD/AS</vt:lpstr>
      <vt:lpstr>Long Term Effect of Crowding Out</vt:lpstr>
      <vt:lpstr>Crowding Out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David</cp:lastModifiedBy>
  <cp:revision>28</cp:revision>
  <dcterms:created xsi:type="dcterms:W3CDTF">2022-01-10T06:04:14Z</dcterms:created>
  <dcterms:modified xsi:type="dcterms:W3CDTF">2025-05-06T02:50:26Z</dcterms:modified>
</cp:coreProperties>
</file>